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12192000" cy="6858000"/>
  <p:notesSz cx="6858000" cy="9144000"/>
  <p:embeddedFontLst>
    <p:embeddedFont>
      <p:font typeface="Georgia" panose="02040502050405020303" pitchFamily="18"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Light" panose="02000000000000000000" pitchFamily="2" charset="0"/>
      <p:regular r:id="rId66"/>
      <p:bold r:id="rId67"/>
      <p:italic r:id="rId68"/>
      <p:boldItalic r:id="rId69"/>
    </p:embeddedFont>
    <p:embeddedFont>
      <p:font typeface="Roboto Medium" panose="02000000000000000000" pitchFamily="2" charset="0"/>
      <p:regular r:id="rId70"/>
      <p:bold r:id="rId71"/>
      <p:italic r:id="rId72"/>
      <p:boldItalic r:id="rId73"/>
    </p:embeddedFont>
    <p:embeddedFont>
      <p:font typeface="Roboto Thin"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hxjnTide3Y50s4MKJ9L6cEBlDA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24" autoAdjust="0"/>
  </p:normalViewPr>
  <p:slideViewPr>
    <p:cSldViewPr snapToGrid="0">
      <p:cViewPr varScale="1">
        <p:scale>
          <a:sx n="117" d="100"/>
          <a:sy n="117" d="100"/>
        </p:scale>
        <p:origin x="3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4.fntdata"/><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nsumer.huawei.com/es/phones/mate20-pr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onsumer.huawei.com/es/phones/mate20-pr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kon.es/blog/podra-el-big-data-facilitar-la-gestion-de-la-demanda-planificada/"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loanreview.mit.edu/projects/winning-with-ai/" TargetMode="External"/><Relationship Id="rId5" Type="http://schemas.openxmlformats.org/officeDocument/2006/relationships/hyperlink" Target="https://es.wikipedia.org/wiki/Aprendizaje_autom%C3%A1tico" TargetMode="External"/><Relationship Id="rId4" Type="http://schemas.openxmlformats.org/officeDocument/2006/relationships/hyperlink" Target="https://www.ekon.es/blog/datos-o-informacion-las-herramientas-analitic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46caf0ea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46caf0ea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472848fcc_2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472848fcc_2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a:t>L a inteligencia artificial, debido a su naturaleza, cuenta con diversas áreas de estudio, en las que se divide</a:t>
            </a:r>
            <a:endParaRPr/>
          </a:p>
          <a:p>
            <a:pPr marL="0" lvl="0" indent="0" algn="l" rtl="0">
              <a:spcBef>
                <a:spcPts val="0"/>
              </a:spcBef>
              <a:spcAft>
                <a:spcPts val="0"/>
              </a:spcAft>
              <a:buClr>
                <a:schemeClr val="dk1"/>
              </a:buClr>
              <a:buSzPts val="1100"/>
              <a:buFont typeface="Arial"/>
              <a:buNone/>
            </a:pPr>
            <a:r>
              <a:rPr lang="es-MX"/>
              <a:t>y se investiga; cada una de estas áreas ha surgido gracias a ideas innovadoras en el ámbito de la</a:t>
            </a:r>
            <a:endParaRPr/>
          </a:p>
          <a:p>
            <a:pPr marL="0" lvl="0" indent="0" algn="l" rtl="0">
              <a:spcBef>
                <a:spcPts val="0"/>
              </a:spcBef>
              <a:spcAft>
                <a:spcPts val="0"/>
              </a:spcAft>
              <a:buNone/>
            </a:pPr>
            <a:r>
              <a:rPr lang="es-MX"/>
              <a:t>investigación computacional, que han permitido el desarrollo de nuevas técnicas de programación.</a:t>
            </a:r>
            <a:endParaRPr/>
          </a:p>
          <a:p>
            <a:pPr marL="0" lvl="0" indent="0" algn="l" rtl="0">
              <a:spcBef>
                <a:spcPts val="0"/>
              </a:spcBef>
              <a:spcAft>
                <a:spcPts val="0"/>
              </a:spcAft>
              <a:buNone/>
            </a:pPr>
            <a:endParaRPr/>
          </a:p>
          <a:p>
            <a:pPr marL="0" lvl="0" indent="0" algn="l" rtl="0">
              <a:spcBef>
                <a:spcPts val="0"/>
              </a:spcBef>
              <a:spcAft>
                <a:spcPts val="0"/>
              </a:spcAft>
              <a:buNone/>
            </a:pPr>
            <a:r>
              <a:rPr lang="es-MX"/>
              <a:t>E stas áreas se pueden dividir en áreas clásicas y áreas de vanguardia, en función de la época en la que</a:t>
            </a:r>
            <a:endParaRPr/>
          </a:p>
          <a:p>
            <a:pPr marL="0" lvl="0" indent="0" algn="l" rtl="0">
              <a:spcBef>
                <a:spcPts val="0"/>
              </a:spcBef>
              <a:spcAft>
                <a:spcPts val="0"/>
              </a:spcAft>
              <a:buNone/>
            </a:pPr>
            <a:r>
              <a:rPr lang="es-MX"/>
              <a:t>surgieron.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472848fcc_2_2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472848fcc_2_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472848fcc_2_2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472848fcc_2_2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472848fcc_2_3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472848fcc_2_3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678ef5181_1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678ef5181_1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66ba849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66ba849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472848fcc_2_3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472848fcc_2_3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472848fcc_2_3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472848fcc_2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La inteligencia artificial (IA) está cambiando drásticamente el entorno social y empresarial, </a:t>
            </a:r>
            <a:r>
              <a:rPr lang="es-MX" sz="1550">
                <a:solidFill>
                  <a:srgbClr val="505154"/>
                </a:solidFill>
                <a:highlight>
                  <a:schemeClr val="lt1"/>
                </a:highlight>
              </a:rPr>
              <a:t>La inteligencia artificial tiene un papel central en la transformación digital de la sociedad y ha pasado a ser una prioridad en los gobiernos del mundo</a:t>
            </a:r>
            <a:endParaRPr sz="2400">
              <a:solidFill>
                <a:srgbClr val="7F7F7F"/>
              </a:solidFill>
            </a:endParaRPr>
          </a:p>
          <a:p>
            <a:pPr marL="457200" lvl="0" indent="-327025" algn="l" rtl="0">
              <a:lnSpc>
                <a:spcPct val="150000"/>
              </a:lnSpc>
              <a:spcBef>
                <a:spcPts val="200"/>
              </a:spcBef>
              <a:spcAft>
                <a:spcPts val="0"/>
              </a:spcAft>
              <a:buClr>
                <a:srgbClr val="505154"/>
              </a:buClr>
              <a:buSzPts val="1550"/>
              <a:buChar char="-"/>
            </a:pPr>
            <a:r>
              <a:rPr lang="es-MX" sz="1550">
                <a:solidFill>
                  <a:srgbClr val="505154"/>
                </a:solidFill>
                <a:highlight>
                  <a:schemeClr val="lt1"/>
                </a:highlight>
              </a:rPr>
              <a:t>El mercado de la inteligencia artificial no para de crecer</a:t>
            </a:r>
            <a:endParaRPr sz="1550">
              <a:solidFill>
                <a:srgbClr val="505154"/>
              </a:solidFill>
              <a:highlight>
                <a:schemeClr val="lt1"/>
              </a:highlight>
            </a:endParaRPr>
          </a:p>
          <a:p>
            <a:pPr marL="457200" lvl="0" indent="-327025" algn="l" rtl="0">
              <a:lnSpc>
                <a:spcPct val="150000"/>
              </a:lnSpc>
              <a:spcBef>
                <a:spcPts val="0"/>
              </a:spcBef>
              <a:spcAft>
                <a:spcPts val="0"/>
              </a:spcAft>
              <a:buClr>
                <a:srgbClr val="505154"/>
              </a:buClr>
              <a:buSzPts val="1550"/>
              <a:buChar char="-"/>
            </a:pPr>
            <a:r>
              <a:rPr lang="es-MX" sz="1550">
                <a:solidFill>
                  <a:srgbClr val="505154"/>
                </a:solidFill>
                <a:highlight>
                  <a:schemeClr val="lt1"/>
                </a:highlight>
              </a:rPr>
              <a:t>la inteligencia artificial se ha convertido en una parte esencial de la industria de la tecnología.</a:t>
            </a:r>
            <a:endParaRPr sz="1550">
              <a:solidFill>
                <a:srgbClr val="505154"/>
              </a:solidFill>
              <a:highlight>
                <a:schemeClr val="lt1"/>
              </a:highlight>
            </a:endParaRPr>
          </a:p>
          <a:p>
            <a:pPr marL="457200" lvl="0" indent="-327025" algn="l" rtl="0">
              <a:lnSpc>
                <a:spcPct val="150000"/>
              </a:lnSpc>
              <a:spcBef>
                <a:spcPts val="0"/>
              </a:spcBef>
              <a:spcAft>
                <a:spcPts val="0"/>
              </a:spcAft>
              <a:buClr>
                <a:srgbClr val="505154"/>
              </a:buClr>
              <a:buSzPts val="1550"/>
              <a:buChar char="-"/>
            </a:pPr>
            <a:endParaRPr sz="1550">
              <a:solidFill>
                <a:srgbClr val="505154"/>
              </a:solidFill>
              <a:highlight>
                <a:schemeClr val="lt1"/>
              </a:highlight>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Es la tecnología más importante de nuestros tiempos ya que es capaz tanto de romper con los procesos tradicionales, como de empoderar a aquellas empresas que la aplican correctamente.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el ámbito empresarial uno de los desafíos actuales es mantenerse a la vanguardia y seguir de cerca los avances y las oportunidades que la inteligencia artificial ofrece.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Esto traerá grandes ventajas ya que gracias a la implementación y al uso correcto de la inteligencia artificial se pueden acelerar y optimizar los procesos debido a que casi todas las tareas se podrán realizar de forma más rápida, económica y eficiente.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La mayoría de las empresas no tenga el tiempo suficiente para adaptarse a la nueva realidad. Por esta razón es fundamental que las empresas dediquen parte de su tiempo y recursos a analizar detenidamente cómo la IA cambiará su sector en los próximos años.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472848fcc_2_2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472848fcc_2_2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46caf0e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46caf0e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678ef5181_1_10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678ef5181_1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a:t>E l mercado de la inteligencia artificial no para de crecer, dada la gran flexibilidad que presenta para</a:t>
            </a:r>
            <a:endParaRPr/>
          </a:p>
          <a:p>
            <a:pPr marL="0" lvl="0" indent="0" algn="l" rtl="0">
              <a:spcBef>
                <a:spcPts val="0"/>
              </a:spcBef>
              <a:spcAft>
                <a:spcPts val="0"/>
              </a:spcAft>
              <a:buClr>
                <a:schemeClr val="dk1"/>
              </a:buClr>
              <a:buSzPts val="1100"/>
              <a:buFont typeface="Arial"/>
              <a:buNone/>
            </a:pPr>
            <a:r>
              <a:rPr lang="es-MX"/>
              <a:t>resolver problemas relacionados con la medicina, la ingeniería, el ámbito militar o el entretenimiento,</a:t>
            </a:r>
            <a:endParaRPr/>
          </a:p>
          <a:p>
            <a:pPr marL="0" lvl="0" indent="0" algn="l" rtl="0">
              <a:spcBef>
                <a:spcPts val="0"/>
              </a:spcBef>
              <a:spcAft>
                <a:spcPts val="0"/>
              </a:spcAft>
              <a:buClr>
                <a:schemeClr val="dk1"/>
              </a:buClr>
              <a:buSzPts val="1100"/>
              <a:buFont typeface="Arial"/>
              <a:buNone/>
            </a:pPr>
            <a:r>
              <a:rPr lang="es-MX"/>
              <a:t>entre otros.</a:t>
            </a:r>
            <a:endParaRPr/>
          </a:p>
          <a:p>
            <a:pPr marL="0" lvl="0" indent="0" algn="l" rtl="0">
              <a:spcBef>
                <a:spcPts val="0"/>
              </a:spcBef>
              <a:spcAft>
                <a:spcPts val="0"/>
              </a:spcAft>
              <a:buClr>
                <a:schemeClr val="dk1"/>
              </a:buClr>
              <a:buSzPts val="1100"/>
              <a:buFont typeface="Arial"/>
              <a:buNone/>
            </a:pPr>
            <a:r>
              <a:rPr lang="es-MX"/>
              <a:t>E n la actualidad, la inteligencia artificial se ha convertido en una parte esencial de la industria de la</a:t>
            </a:r>
            <a:endParaRPr/>
          </a:p>
          <a:p>
            <a:pPr marL="0" lvl="0" indent="0" algn="l" rtl="0">
              <a:spcBef>
                <a:spcPts val="0"/>
              </a:spcBef>
              <a:spcAft>
                <a:spcPts val="0"/>
              </a:spcAft>
              <a:buClr>
                <a:schemeClr val="dk1"/>
              </a:buClr>
              <a:buSzPts val="1100"/>
              <a:buFont typeface="Arial"/>
              <a:buNone/>
            </a:pPr>
            <a:r>
              <a:rPr lang="es-MX"/>
              <a:t>tecnología. A nivel mundial, el gasto en inteligencia artificial ha pasado de 1.7 mil millones de $ en</a:t>
            </a:r>
            <a:endParaRPr/>
          </a:p>
          <a:p>
            <a:pPr marL="0" lvl="0" indent="0" algn="l" rtl="0">
              <a:spcBef>
                <a:spcPts val="0"/>
              </a:spcBef>
              <a:spcAft>
                <a:spcPts val="0"/>
              </a:spcAft>
              <a:buClr>
                <a:schemeClr val="dk1"/>
              </a:buClr>
              <a:buSzPts val="1100"/>
              <a:buFont typeface="Arial"/>
              <a:buNone/>
            </a:pPr>
            <a:r>
              <a:rPr lang="es-MX"/>
              <a:t>2010 a 14.9 mil millones de $ en 2014, lo que supone un crecimiento de aproximadamente un 50%</a:t>
            </a:r>
            <a:endParaRPr/>
          </a:p>
          <a:p>
            <a:pPr marL="0" lvl="0" indent="0" algn="l" rtl="0">
              <a:spcBef>
                <a:spcPts val="0"/>
              </a:spcBef>
              <a:spcAft>
                <a:spcPts val="0"/>
              </a:spcAft>
              <a:buClr>
                <a:schemeClr val="dk1"/>
              </a:buClr>
              <a:buSzPts val="1100"/>
              <a:buFont typeface="Arial"/>
              <a:buNone/>
            </a:pPr>
            <a:r>
              <a:rPr lang="es-MX"/>
              <a:t>anual. En este incremento del gasto ha influido de manera relevante la adquisición de empresas de</a:t>
            </a:r>
            <a:endParaRPr/>
          </a:p>
          <a:p>
            <a:pPr marL="0" lvl="0" indent="0" algn="l" rtl="0">
              <a:spcBef>
                <a:spcPts val="0"/>
              </a:spcBef>
              <a:spcAft>
                <a:spcPts val="0"/>
              </a:spcAft>
              <a:buClr>
                <a:schemeClr val="dk1"/>
              </a:buClr>
              <a:buSzPts val="1100"/>
              <a:buFont typeface="Arial"/>
              <a:buNone/>
            </a:pPr>
            <a:r>
              <a:rPr lang="es-MX"/>
              <a:t>este ámbito por parte de Google (p. ej., adquirió entre otras a DeepMind), Microsoft o IBM durante el</a:t>
            </a:r>
            <a:endParaRPr/>
          </a:p>
          <a:p>
            <a:pPr marL="0" lvl="0" indent="0" algn="l" rtl="0">
              <a:spcBef>
                <a:spcPts val="0"/>
              </a:spcBef>
              <a:spcAft>
                <a:spcPts val="0"/>
              </a:spcAft>
              <a:buClr>
                <a:schemeClr val="dk1"/>
              </a:buClr>
              <a:buSzPts val="1100"/>
              <a:buFont typeface="Arial"/>
              <a:buNone/>
            </a:pPr>
            <a:r>
              <a:rPr lang="es-MX"/>
              <a:t>año 2014. Las principales empresas en este campo son IBM, Microsoft, Facebook y Google.</a:t>
            </a:r>
            <a:endParaRPr/>
          </a:p>
          <a:p>
            <a:pPr marL="0" lvl="0" indent="0" algn="l" rtl="0">
              <a:spcBef>
                <a:spcPts val="0"/>
              </a:spcBef>
              <a:spcAft>
                <a:spcPts val="0"/>
              </a:spcAft>
              <a:buClr>
                <a:schemeClr val="dk1"/>
              </a:buClr>
              <a:buSzPts val="1100"/>
              <a:buFont typeface="Arial"/>
              <a:buNone/>
            </a:pPr>
            <a:r>
              <a:rPr lang="es-MX"/>
              <a:t>S e prevé que los ingresos de las aplicaciones empresariales de inteligencia artificial se incrementarán</a:t>
            </a:r>
            <a:endParaRPr/>
          </a:p>
          <a:p>
            <a:pPr marL="0" lvl="0" indent="0" algn="l" rtl="0">
              <a:spcBef>
                <a:spcPts val="0"/>
              </a:spcBef>
              <a:spcAft>
                <a:spcPts val="0"/>
              </a:spcAft>
              <a:buClr>
                <a:schemeClr val="dk1"/>
              </a:buClr>
              <a:buSzPts val="1100"/>
              <a:buFont typeface="Arial"/>
              <a:buNone/>
            </a:pPr>
            <a:r>
              <a:rPr lang="es-MX"/>
              <a:t>de 202,5 millones de $ en el 2015 a 11,1 mil millones en 2024, lo cual representa una tasa de</a:t>
            </a:r>
            <a:endParaRPr/>
          </a:p>
          <a:p>
            <a:pPr marL="0" lvl="0" indent="0" algn="l" rtl="0">
              <a:spcBef>
                <a:spcPts val="0"/>
              </a:spcBef>
              <a:spcAft>
                <a:spcPts val="0"/>
              </a:spcAft>
              <a:buClr>
                <a:schemeClr val="dk1"/>
              </a:buClr>
              <a:buSzPts val="1100"/>
              <a:buFont typeface="Arial"/>
              <a:buNone/>
            </a:pPr>
            <a:r>
              <a:rPr lang="es-MX"/>
              <a:t>crecimiento anual compuesta (CAGR*) del 56,1%. Las regiones con mayor crecimiento serán Asia,</a:t>
            </a:r>
            <a:endParaRPr/>
          </a:p>
          <a:p>
            <a:pPr marL="0" lvl="0" indent="0" algn="l" rtl="0">
              <a:spcBef>
                <a:spcPts val="0"/>
              </a:spcBef>
              <a:spcAft>
                <a:spcPts val="0"/>
              </a:spcAft>
              <a:buClr>
                <a:schemeClr val="dk1"/>
              </a:buClr>
              <a:buSzPts val="1100"/>
              <a:buFont typeface="Arial"/>
              <a:buNone/>
            </a:pPr>
            <a:r>
              <a:rPr lang="es-MX"/>
              <a:t>Estados Unidos y Europa.</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72848fcc_2_29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72848fcc_2_2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el siguiente listado podemos ver algunos ejemplos de cómo la IA ya está transformando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diferentes industrias: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Finanzas: Los robo advisors y otras aplicaciones basadas en IA podrán realizar tareas que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antes solamente podían hacer los seres humanos.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Turismo: Los asistentes virtuales, los chatbots, el check-in mediante reconocimiento facial...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cambiarán la manera de viajar.</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Salud: La cirugía asistida por robot y los asistentes de enfermería virtuales ayudarán 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conseguir mejores resultados.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Transporte: Los vehículos autónomos, aviones y barcos sin piloto cambiarán el sector del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transporte por completo.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Comercio: Las tiendas y los supermercados sin cajeros serán una realidad en los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próximos años.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Periodismo: Las aplicaciones basadas en IA podrán generar gran cantidad de noticias 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historias. Así mismo, los periodistas podrán utilizar diferentes aplicaciones con IA que les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ayudarán a buscar información correcta.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Educación: Los chatbots educativos y tutores basados en IA personalizados mejorarán</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radicalmente la experiencia educativa. Así mismo, se podrá utilizar el reconocimiento facial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para analizar la eficacia de la enseñanza y obtener feedback directamente de los alumnos.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Agricultura: Los drones agrícolas, los tractores autónomos y la agricultura vertical basados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la tecnología de IA transformarán por completo el sector de la agricultura.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Entretenimiento: Ya existen en la actualidad tráilers de películas editados mediante IA y</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canciones pop producidas por esta, y cada vez son mejores.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Gobierno: Aumentará la seguridad pública gracias al reconocimiento facial y otras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tecnologías de IA. Así mismo, los gobiernos podrían usar la IA para analizar gran cantidad de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datos y poder así obtener predicciones y prepararse mejor para diferentes situaciones.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e472848fcc_2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e472848fcc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 l mercado de la inteligencia artificial no para de crecer, dada la gran flexibilidad que presenta para</a:t>
            </a:r>
            <a:endParaRPr/>
          </a:p>
          <a:p>
            <a:pPr marL="0" lvl="0" indent="0" algn="l" rtl="0">
              <a:spcBef>
                <a:spcPts val="0"/>
              </a:spcBef>
              <a:spcAft>
                <a:spcPts val="0"/>
              </a:spcAft>
              <a:buNone/>
            </a:pPr>
            <a:r>
              <a:rPr lang="es-MX"/>
              <a:t>resolver problemas relacionados con la medicina, la ingeniería, el ámbito militar o el entretenimiento,</a:t>
            </a:r>
            <a:endParaRPr/>
          </a:p>
          <a:p>
            <a:pPr marL="0" lvl="0" indent="0" algn="l" rtl="0">
              <a:spcBef>
                <a:spcPts val="0"/>
              </a:spcBef>
              <a:spcAft>
                <a:spcPts val="0"/>
              </a:spcAft>
              <a:buNone/>
            </a:pPr>
            <a:r>
              <a:rPr lang="es-MX"/>
              <a:t>entre otros.</a:t>
            </a:r>
            <a:endParaRPr/>
          </a:p>
          <a:p>
            <a:pPr marL="0" lvl="0" indent="0" algn="l" rtl="0">
              <a:spcBef>
                <a:spcPts val="0"/>
              </a:spcBef>
              <a:spcAft>
                <a:spcPts val="0"/>
              </a:spcAft>
              <a:buNone/>
            </a:pPr>
            <a:r>
              <a:rPr lang="es-MX"/>
              <a:t>E n la actualidad, la inteligencia artificial se ha convertido en una parte esencial de la industria de la</a:t>
            </a:r>
            <a:endParaRPr/>
          </a:p>
          <a:p>
            <a:pPr marL="0" lvl="0" indent="0" algn="l" rtl="0">
              <a:spcBef>
                <a:spcPts val="0"/>
              </a:spcBef>
              <a:spcAft>
                <a:spcPts val="0"/>
              </a:spcAft>
              <a:buNone/>
            </a:pPr>
            <a:r>
              <a:rPr lang="es-MX"/>
              <a:t>tecnología. A nivel mundial, el gasto en inteligencia artificial ha pasado de 1.7 mil millones de $ en</a:t>
            </a:r>
            <a:endParaRPr/>
          </a:p>
          <a:p>
            <a:pPr marL="0" lvl="0" indent="0" algn="l" rtl="0">
              <a:spcBef>
                <a:spcPts val="0"/>
              </a:spcBef>
              <a:spcAft>
                <a:spcPts val="0"/>
              </a:spcAft>
              <a:buNone/>
            </a:pPr>
            <a:r>
              <a:rPr lang="es-MX"/>
              <a:t>2010 a 14.9 mil millones de $ en 2014, lo que supone un crecimiento de aproximadamente un 50%</a:t>
            </a:r>
            <a:endParaRPr/>
          </a:p>
          <a:p>
            <a:pPr marL="0" lvl="0" indent="0" algn="l" rtl="0">
              <a:spcBef>
                <a:spcPts val="0"/>
              </a:spcBef>
              <a:spcAft>
                <a:spcPts val="0"/>
              </a:spcAft>
              <a:buNone/>
            </a:pPr>
            <a:r>
              <a:rPr lang="es-MX"/>
              <a:t>anual. En este incremento del gasto ha influido de manera relevante la adquisición de empresas de</a:t>
            </a:r>
            <a:endParaRPr/>
          </a:p>
          <a:p>
            <a:pPr marL="0" lvl="0" indent="0" algn="l" rtl="0">
              <a:spcBef>
                <a:spcPts val="0"/>
              </a:spcBef>
              <a:spcAft>
                <a:spcPts val="0"/>
              </a:spcAft>
              <a:buNone/>
            </a:pPr>
            <a:r>
              <a:rPr lang="es-MX"/>
              <a:t>este ámbito por parte de Google (p. ej., adquirió entre otras a DeepMind), Microsoft o IBM durante el</a:t>
            </a:r>
            <a:endParaRPr/>
          </a:p>
          <a:p>
            <a:pPr marL="0" lvl="0" indent="0" algn="l" rtl="0">
              <a:spcBef>
                <a:spcPts val="0"/>
              </a:spcBef>
              <a:spcAft>
                <a:spcPts val="0"/>
              </a:spcAft>
              <a:buNone/>
            </a:pPr>
            <a:r>
              <a:rPr lang="es-MX"/>
              <a:t>año 2014. Las principales empresas en este campo son IBM, Microsoft, Facebook y Google.</a:t>
            </a:r>
            <a:endParaRPr/>
          </a:p>
          <a:p>
            <a:pPr marL="0" lvl="0" indent="0" algn="l" rtl="0">
              <a:spcBef>
                <a:spcPts val="0"/>
              </a:spcBef>
              <a:spcAft>
                <a:spcPts val="0"/>
              </a:spcAft>
              <a:buNone/>
            </a:pPr>
            <a:r>
              <a:rPr lang="es-MX"/>
              <a:t>S e prevé que los ingresos de las aplicaciones empresariales de inteligencia artificial se incrementarán</a:t>
            </a:r>
            <a:endParaRPr/>
          </a:p>
          <a:p>
            <a:pPr marL="0" lvl="0" indent="0" algn="l" rtl="0">
              <a:spcBef>
                <a:spcPts val="0"/>
              </a:spcBef>
              <a:spcAft>
                <a:spcPts val="0"/>
              </a:spcAft>
              <a:buNone/>
            </a:pPr>
            <a:r>
              <a:rPr lang="es-MX"/>
              <a:t>de 202,5 millones de $ en el 2015 a 11,1 mil millones en 2024, lo cual representa una tasa de</a:t>
            </a:r>
            <a:endParaRPr/>
          </a:p>
          <a:p>
            <a:pPr marL="0" lvl="0" indent="0" algn="l" rtl="0">
              <a:spcBef>
                <a:spcPts val="0"/>
              </a:spcBef>
              <a:spcAft>
                <a:spcPts val="0"/>
              </a:spcAft>
              <a:buNone/>
            </a:pPr>
            <a:r>
              <a:rPr lang="es-MX"/>
              <a:t>crecimiento anual compuesta (CAGR*) del 56,1%. Las regiones con mayor crecimiento serán Asia,</a:t>
            </a:r>
            <a:endParaRPr/>
          </a:p>
          <a:p>
            <a:pPr marL="0" lvl="0" indent="0" algn="l" rtl="0">
              <a:spcBef>
                <a:spcPts val="0"/>
              </a:spcBef>
              <a:spcAft>
                <a:spcPts val="0"/>
              </a:spcAft>
              <a:buNone/>
            </a:pPr>
            <a:r>
              <a:rPr lang="es-MX"/>
              <a:t>Estados Unidos y Europa.</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472848fcc_2_3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472848fcc_2_3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e472848fcc_2_3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e472848fcc_2_3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e472848fcc_2_3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e472848fcc_2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e472848fcc_2_13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e472848fcc_2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472848fcc_2_3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472848fcc_2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472848fcc_2_14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472848fcc_2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Los asistentes de voz están más de moda que nunca. Los encontramos integrados en los móviles, en televisores, en altavoces inteligentes y, como seguramente imaginas, son una de las </a:t>
            </a:r>
            <a:r>
              <a:rPr lang="es-MX" sz="1200" b="1">
                <a:solidFill>
                  <a:srgbClr val="2A2A2A"/>
                </a:solidFill>
                <a:highlight>
                  <a:schemeClr val="lt1"/>
                </a:highlight>
              </a:rPr>
              <a:t>formas en las que interactúas a diario con la inteligencia artificial</a:t>
            </a:r>
            <a:r>
              <a:rPr lang="es-MX">
                <a:solidFill>
                  <a:srgbClr val="2A2A2A"/>
                </a:solidFill>
                <a:highlight>
                  <a:schemeClr val="lt1"/>
                </a:highlight>
              </a:rPr>
              <a:t>.</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En este caso, la </a:t>
            </a:r>
            <a:r>
              <a:rPr lang="es-MX" sz="1200" b="1">
                <a:solidFill>
                  <a:srgbClr val="2A2A2A"/>
                </a:solidFill>
                <a:highlight>
                  <a:schemeClr val="lt1"/>
                </a:highlight>
              </a:rPr>
              <a:t>inteligencia cognitiva</a:t>
            </a:r>
            <a:r>
              <a:rPr lang="es-MX">
                <a:solidFill>
                  <a:srgbClr val="2A2A2A"/>
                </a:solidFill>
                <a:highlight>
                  <a:schemeClr val="lt1"/>
                </a:highlight>
              </a:rPr>
              <a:t> y el Machine Learning son algunas de las ramas más visibles de las englobadas dentro de la inteligencia artificial, mostrando a este tipo de agentes de inteligencia artificial como uno de los mejores ejemplos de inteligencia artificial que usas a diario casi sin darte cuenta.</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Los asistentes por voz, o asistentes personales integrados en los dispositivos, son un claro ejemplo de cómo la inteligencia cognitiva es capaz de lograr que un agente de inteligencia artificial comprenda el sentido de las palabras que le dices, más allá de su sentido literal y utilizando un lenguaje natural.</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Este aprendizaje en la </a:t>
            </a:r>
            <a:r>
              <a:rPr lang="es-MX" sz="1200" b="1">
                <a:solidFill>
                  <a:srgbClr val="2A2A2A"/>
                </a:solidFill>
                <a:highlight>
                  <a:schemeClr val="lt1"/>
                </a:highlight>
              </a:rPr>
              <a:t>comprensión del lenguaje </a:t>
            </a:r>
            <a:r>
              <a:rPr lang="es-MX">
                <a:solidFill>
                  <a:srgbClr val="2A2A2A"/>
                </a:solidFill>
                <a:highlight>
                  <a:schemeClr val="lt1"/>
                </a:highlight>
              </a:rPr>
              <a:t>es el que hace posible que si le </a:t>
            </a:r>
            <a:r>
              <a:rPr lang="es-MX" sz="1200" b="1">
                <a:solidFill>
                  <a:srgbClr val="2A2A2A"/>
                </a:solidFill>
                <a:highlight>
                  <a:schemeClr val="lt1"/>
                </a:highlight>
              </a:rPr>
              <a:t>preguntas a Siri, Cortana, Alexa o Google Assistant</a:t>
            </a:r>
            <a:r>
              <a:rPr lang="es-MX">
                <a:solidFill>
                  <a:srgbClr val="2A2A2A"/>
                </a:solidFill>
                <a:highlight>
                  <a:schemeClr val="lt1"/>
                </a:highlight>
              </a:rPr>
              <a:t> “</a:t>
            </a:r>
            <a:r>
              <a:rPr lang="es-MX" i="1">
                <a:solidFill>
                  <a:srgbClr val="2A2A2A"/>
                </a:solidFill>
                <a:highlight>
                  <a:schemeClr val="lt1"/>
                </a:highlight>
              </a:rPr>
              <a:t>si vas a necesitar un paraguas hoy</a:t>
            </a:r>
            <a:r>
              <a:rPr lang="es-MX">
                <a:solidFill>
                  <a:srgbClr val="2A2A2A"/>
                </a:solidFill>
                <a:highlight>
                  <a:schemeClr val="lt1"/>
                </a:highlight>
              </a:rPr>
              <a:t>”, su respuesta sea la previsión meteorológica.</a:t>
            </a:r>
            <a:endParaRPr sz="2400">
              <a:solidFill>
                <a:srgbClr val="7F7F7F"/>
              </a:solidFill>
            </a:endParaRPr>
          </a:p>
          <a:p>
            <a:pPr marL="0" lvl="0" indent="0" algn="l" rtl="0">
              <a:spcBef>
                <a:spcPts val="19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472848fcc_2_15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e472848fcc_2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¿Alguna vez has entrado en la web de Amazon con la intención de comprar algún producto, y justo te ha aparecido en la sección de destacados? No es casualidad, es fruto de los elaborados algoritmos de recomendación de Amazon, Netflix, Spotify y otros servicios online.</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En estos servicios, se utiliza el </a:t>
            </a:r>
            <a:r>
              <a:rPr lang="es-MX" sz="1200" b="1">
                <a:solidFill>
                  <a:srgbClr val="2A2A2A"/>
                </a:solidFill>
                <a:highlight>
                  <a:schemeClr val="lt1"/>
                </a:highlight>
              </a:rPr>
              <a:t>Machine Learning para aprender los hábitos de consumo de los usuarios </a:t>
            </a:r>
            <a:r>
              <a:rPr lang="es-MX">
                <a:solidFill>
                  <a:srgbClr val="2A2A2A"/>
                </a:solidFill>
                <a:highlight>
                  <a:schemeClr val="lt1"/>
                </a:highlight>
              </a:rPr>
              <a:t>y establecer patrones y tendencias de compra incluso antes de que tú mismo pienses en comprar ese producto.</a:t>
            </a:r>
            <a:endParaRPr>
              <a:solidFill>
                <a:srgbClr val="2A2A2A"/>
              </a:solidFill>
              <a:highlight>
                <a:schemeClr val="lt1"/>
              </a:highlight>
            </a:endParaRPr>
          </a:p>
          <a:p>
            <a:pPr marL="0" lvl="0" indent="0" algn="l" rtl="0">
              <a:lnSpc>
                <a:spcPct val="90000"/>
              </a:lnSpc>
              <a:spcBef>
                <a:spcPts val="1900"/>
              </a:spcBef>
              <a:spcAft>
                <a:spcPts val="0"/>
              </a:spcAft>
              <a:buClr>
                <a:schemeClr val="dk1"/>
              </a:buClr>
              <a:buSzPts val="1100"/>
              <a:buFont typeface="Arial"/>
              <a:buNone/>
            </a:pPr>
            <a:r>
              <a:rPr lang="es-MX" sz="1200">
                <a:solidFill>
                  <a:srgbClr val="2A2A2A"/>
                </a:solidFill>
                <a:highlight>
                  <a:schemeClr val="lt1"/>
                </a:highlight>
              </a:rPr>
              <a:t>Algo similar sucede con el</a:t>
            </a:r>
            <a:r>
              <a:rPr lang="es-MX" sz="1200" b="1">
                <a:solidFill>
                  <a:srgbClr val="2A2A2A"/>
                </a:solidFill>
                <a:highlight>
                  <a:schemeClr val="lt1"/>
                </a:highlight>
              </a:rPr>
              <a:t> sistema de recomendación de series integrado en Netflix</a:t>
            </a:r>
            <a:r>
              <a:rPr lang="es-MX" sz="1200">
                <a:solidFill>
                  <a:srgbClr val="2A2A2A"/>
                </a:solidFill>
                <a:highlight>
                  <a:schemeClr val="lt1"/>
                </a:highlight>
              </a:rPr>
              <a:t>, el cual analiza tus gustos mediante algoritmos y, basándose en las series y contenidos que ya has visto, y te recomienda nuevos contenidos que te gustarán o detectar tendencias que permitan a la plataforma invertir solo en series con una alta probabilidad de triunfar entre sus usuarios.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678ef518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678ef518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472848fcc_2_14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472848fcc_2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1200">
                <a:solidFill>
                  <a:srgbClr val="2A2A2A"/>
                </a:solidFill>
                <a:highlight>
                  <a:schemeClr val="lt1"/>
                </a:highlight>
              </a:rPr>
              <a:t>Los servicios de traducción instantánea llevan ya algún tiempo ofreciendo sus servicios en los smartphones, aunque tradicionalmente han necesitado mantenerse conectados a los servidores en la nube para funcionar.</a:t>
            </a:r>
            <a:endParaRPr sz="1200">
              <a:solidFill>
                <a:srgbClr val="2A2A2A"/>
              </a:solidFill>
              <a:highlight>
                <a:schemeClr val="lt1"/>
              </a:highlight>
            </a:endParaRPr>
          </a:p>
          <a:p>
            <a:pPr marL="0" lvl="0" indent="0" algn="l" rtl="0">
              <a:lnSpc>
                <a:spcPct val="177272"/>
              </a:lnSpc>
              <a:spcBef>
                <a:spcPts val="0"/>
              </a:spcBef>
              <a:spcAft>
                <a:spcPts val="3800"/>
              </a:spcAft>
              <a:buClr>
                <a:schemeClr val="dk1"/>
              </a:buClr>
              <a:buSzPts val="1100"/>
              <a:buFont typeface="Arial"/>
              <a:buNone/>
            </a:pPr>
            <a:r>
              <a:rPr lang="es-MX">
                <a:solidFill>
                  <a:srgbClr val="2A2A2A"/>
                </a:solidFill>
                <a:highlight>
                  <a:schemeClr val="lt1"/>
                </a:highlight>
              </a:rPr>
              <a:t>Gracias al </a:t>
            </a:r>
            <a:r>
              <a:rPr lang="es-MX" sz="1200" b="1">
                <a:solidFill>
                  <a:srgbClr val="2A2A2A"/>
                </a:solidFill>
                <a:highlight>
                  <a:schemeClr val="lt1"/>
                </a:highlight>
              </a:rPr>
              <a:t>aumento de la potencia del hardware de los dispositivos</a:t>
            </a:r>
            <a:r>
              <a:rPr lang="es-MX">
                <a:solidFill>
                  <a:srgbClr val="2A2A2A"/>
                </a:solidFill>
                <a:highlight>
                  <a:schemeClr val="lt1"/>
                </a:highlight>
              </a:rPr>
              <a:t> que, como en el caso de los nuevos </a:t>
            </a:r>
            <a:r>
              <a:rPr lang="es-MX" sz="1200">
                <a:solidFill>
                  <a:srgbClr val="EA001D"/>
                </a:solidFill>
                <a:highlight>
                  <a:schemeClr val="lt1"/>
                </a:highlight>
                <a:uFill>
                  <a:noFill/>
                </a:uFill>
                <a:hlinkClick r:id="rId3">
                  <a:extLst>
                    <a:ext uri="{A12FA001-AC4F-418D-AE19-62706E023703}">
                      <ahyp:hlinkClr xmlns:ahyp="http://schemas.microsoft.com/office/drawing/2018/hyperlinkcolor" val="tx"/>
                    </a:ext>
                  </a:extLst>
                </a:hlinkClick>
              </a:rPr>
              <a:t>Huawei Mate 20 Pro</a:t>
            </a:r>
            <a:r>
              <a:rPr lang="es-MX">
                <a:solidFill>
                  <a:srgbClr val="2A2A2A"/>
                </a:solidFill>
                <a:highlight>
                  <a:schemeClr val="lt1"/>
                </a:highlight>
              </a:rPr>
              <a:t> integran unidades de procesamiento neural (NPU) y a la optimización de los procesos de Machine Learning, la traducción instantánea a cualquier idioma ya se hace de forma local. La unidad de </a:t>
            </a:r>
            <a:r>
              <a:rPr lang="es-MX" sz="1200" b="1">
                <a:solidFill>
                  <a:srgbClr val="2A2A2A"/>
                </a:solidFill>
                <a:highlight>
                  <a:schemeClr val="lt1"/>
                </a:highlight>
              </a:rPr>
              <a:t>procesamiento neural ubicada en el procesador del dispositivo</a:t>
            </a:r>
            <a:r>
              <a:rPr lang="es-MX">
                <a:solidFill>
                  <a:srgbClr val="2A2A2A"/>
                </a:solidFill>
                <a:highlight>
                  <a:schemeClr val="lt1"/>
                </a:highlight>
              </a:rPr>
              <a:t> permite analizar y procesar el reconocimiento de las palabras en cualquier idioma, y traducirla en tiempo real a tu idioma, todo procesado a nivel local y sin conexión a internet. La inteligencia artificial se ha bajado de la nube y ahora reside en tu smartphone.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472848fcc_2_14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472848fcc_2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50" b="1">
                <a:solidFill>
                  <a:srgbClr val="333333"/>
                </a:solidFill>
                <a:highlight>
                  <a:srgbClr val="FFFFFF"/>
                </a:highlight>
                <a:latin typeface="Roboto"/>
                <a:ea typeface="Roboto"/>
                <a:cs typeface="Roboto"/>
                <a:sym typeface="Roboto"/>
              </a:rPr>
              <a:t>el uso de la inteligencia artificial para detectar patrones y formas</a:t>
            </a:r>
            <a:r>
              <a:rPr lang="es-MX" sz="1450">
                <a:solidFill>
                  <a:srgbClr val="333333"/>
                </a:solidFill>
                <a:highlight>
                  <a:srgbClr val="FFFFFF"/>
                </a:highlight>
                <a:latin typeface="Roboto"/>
                <a:ea typeface="Roboto"/>
                <a:cs typeface="Roboto"/>
                <a:sym typeface="Roboto"/>
              </a:rPr>
              <a:t>. Esto permite que se puedan diferencias personas, objetos y fondos de imagen.</a:t>
            </a:r>
            <a:endParaRPr sz="145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450">
              <a:solidFill>
                <a:srgbClr val="333333"/>
              </a:solidFill>
              <a:highlight>
                <a:srgbClr val="FFFFFF"/>
              </a:highlight>
              <a:latin typeface="Roboto"/>
              <a:ea typeface="Roboto"/>
              <a:cs typeface="Roboto"/>
              <a:sym typeface="Roboto"/>
            </a:endParaRPr>
          </a:p>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Sin dejar de lado el hardware mejorado de los nuevos </a:t>
            </a:r>
            <a:r>
              <a:rPr lang="es-MX" sz="1200">
                <a:solidFill>
                  <a:srgbClr val="EA001D"/>
                </a:solidFill>
                <a:highlight>
                  <a:schemeClr val="lt1"/>
                </a:highlight>
                <a:uFill>
                  <a:noFill/>
                </a:uFill>
                <a:hlinkClick r:id="rId3">
                  <a:extLst>
                    <a:ext uri="{A12FA001-AC4F-418D-AE19-62706E023703}">
                      <ahyp:hlinkClr xmlns:ahyp="http://schemas.microsoft.com/office/drawing/2018/hyperlinkcolor" val="tx"/>
                    </a:ext>
                  </a:extLst>
                </a:hlinkClick>
              </a:rPr>
              <a:t>Huawei Mate 20 Pro</a:t>
            </a:r>
            <a:r>
              <a:rPr lang="es-MX">
                <a:solidFill>
                  <a:srgbClr val="2A2A2A"/>
                </a:solidFill>
                <a:highlight>
                  <a:schemeClr val="lt1"/>
                </a:highlight>
              </a:rPr>
              <a:t>, llegamos a uno de los ámbitos donde la inteligencia artificial ha hecho su mayor incursión y, sin embargo, la menos apreciable para el usuario: la </a:t>
            </a:r>
            <a:r>
              <a:rPr lang="es-MX" sz="1200" b="1">
                <a:solidFill>
                  <a:srgbClr val="2A2A2A"/>
                </a:solidFill>
                <a:highlight>
                  <a:schemeClr val="lt1"/>
                </a:highlight>
              </a:rPr>
              <a:t>ayuda de la inteligencia artificial a la hora de hacer mejores fotos con el móvil</a:t>
            </a:r>
            <a:r>
              <a:rPr lang="es-MX">
                <a:solidFill>
                  <a:srgbClr val="2A2A2A"/>
                </a:solidFill>
                <a:highlight>
                  <a:schemeClr val="lt1"/>
                </a:highlight>
              </a:rPr>
              <a:t>.</a:t>
            </a:r>
            <a:endParaRPr>
              <a:solidFill>
                <a:srgbClr val="2A2A2A"/>
              </a:solidFill>
              <a:highlight>
                <a:schemeClr val="lt1"/>
              </a:highlight>
            </a:endParaRPr>
          </a:p>
          <a:p>
            <a:pPr marL="0" lvl="0" indent="0" algn="l" rtl="0">
              <a:lnSpc>
                <a:spcPct val="177272"/>
              </a:lnSpc>
              <a:spcBef>
                <a:spcPts val="3800"/>
              </a:spcBef>
              <a:spcAft>
                <a:spcPts val="0"/>
              </a:spcAft>
              <a:buClr>
                <a:schemeClr val="dk1"/>
              </a:buClr>
              <a:buSzPts val="1100"/>
              <a:buFont typeface="Arial"/>
              <a:buNone/>
            </a:pPr>
            <a:r>
              <a:rPr lang="es-MX">
                <a:solidFill>
                  <a:srgbClr val="2A2A2A"/>
                </a:solidFill>
                <a:highlight>
                  <a:schemeClr val="lt1"/>
                </a:highlight>
              </a:rPr>
              <a:t>En este ámbito, la </a:t>
            </a:r>
            <a:r>
              <a:rPr lang="es-MX" sz="1200" b="1">
                <a:solidFill>
                  <a:srgbClr val="2A2A2A"/>
                </a:solidFill>
                <a:highlight>
                  <a:schemeClr val="lt1"/>
                </a:highlight>
              </a:rPr>
              <a:t>inteligencia artificial integrada en el móvil</a:t>
            </a:r>
            <a:r>
              <a:rPr lang="es-MX">
                <a:solidFill>
                  <a:srgbClr val="2A2A2A"/>
                </a:solidFill>
                <a:highlight>
                  <a:schemeClr val="lt1"/>
                </a:highlight>
              </a:rPr>
              <a:t> reconoce las escenas que quieres fotografiar y, mediante el Machine Learning, aprende qué ajustes de luz y enfoque debe establecer para lograr la mejor calidad de imagen.</a:t>
            </a:r>
            <a:endParaRPr>
              <a:solidFill>
                <a:schemeClr val="dk1"/>
              </a:solidFill>
            </a:endParaRPr>
          </a:p>
          <a:p>
            <a:pPr marL="0" lvl="0" indent="0" algn="l" rtl="0">
              <a:lnSpc>
                <a:spcPct val="177272"/>
              </a:lnSpc>
              <a:spcBef>
                <a:spcPts val="3800"/>
              </a:spcBef>
              <a:spcAft>
                <a:spcPts val="0"/>
              </a:spcAft>
              <a:buClr>
                <a:schemeClr val="dk1"/>
              </a:buClr>
              <a:buSzPts val="1100"/>
              <a:buFont typeface="Arial"/>
              <a:buNone/>
            </a:pPr>
            <a:r>
              <a:rPr lang="es-MX">
                <a:solidFill>
                  <a:srgbClr val="2A2A2A"/>
                </a:solidFill>
                <a:highlight>
                  <a:schemeClr val="lt1"/>
                </a:highlight>
              </a:rPr>
              <a:t>Además, es capaz de adelantarse a los leves movimientos de la cámara corrigiendo las imágenes trepidadas en una especie de sistema de estabilización de imagen predictivo, con el que se consiguen fotos más nítidas incluso en situaciones de luz escasa que necesitan más tiempo de exposición.</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Decimos que este sistema de </a:t>
            </a:r>
            <a:r>
              <a:rPr lang="es-MX" sz="1200" b="1">
                <a:solidFill>
                  <a:srgbClr val="2A2A2A"/>
                </a:solidFill>
                <a:highlight>
                  <a:schemeClr val="lt1"/>
                </a:highlight>
              </a:rPr>
              <a:t>inteligencia artificial aplicado a la fotografía desde el móvil</a:t>
            </a:r>
            <a:r>
              <a:rPr lang="es-MX">
                <a:solidFill>
                  <a:srgbClr val="2A2A2A"/>
                </a:solidFill>
                <a:highlight>
                  <a:schemeClr val="lt1"/>
                </a:highlight>
              </a:rPr>
              <a:t> es uno de los más transparentes puesto que el usuario realmente no percibe todo lo que sucede en el interior de su smartphone unas milésimas antes de pulsar el botón de la cámara. Solo aprecia que ese móvil hace muy buenas fotos.</a:t>
            </a:r>
            <a:endParaRPr sz="1450">
              <a:solidFill>
                <a:srgbClr val="333333"/>
              </a:solidFill>
              <a:highlight>
                <a:srgbClr val="FFFFFF"/>
              </a:highlight>
              <a:latin typeface="Roboto"/>
              <a:ea typeface="Roboto"/>
              <a:cs typeface="Roboto"/>
              <a:sym typeface="Roboto"/>
            </a:endParaRPr>
          </a:p>
          <a:p>
            <a:pPr marL="0" lvl="0" indent="0" algn="l" rtl="0">
              <a:spcBef>
                <a:spcPts val="19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e472848fcc_2_15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e472848fcc_2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¿Sabías que </a:t>
            </a:r>
            <a:r>
              <a:rPr lang="es-MX" sz="1200" b="1">
                <a:solidFill>
                  <a:srgbClr val="2A2A2A"/>
                </a:solidFill>
                <a:highlight>
                  <a:schemeClr val="lt1"/>
                </a:highlight>
              </a:rPr>
              <a:t>Google Maps es uno de los sistemas de inteligencia artificial más utilizados</a:t>
            </a:r>
            <a:r>
              <a:rPr lang="es-MX">
                <a:solidFill>
                  <a:srgbClr val="2A2A2A"/>
                </a:solidFill>
                <a:highlight>
                  <a:schemeClr val="lt1"/>
                </a:highlight>
              </a:rPr>
              <a:t> en todo el mundo? Por si nunca te había dado por pensarlo, las rutas de Google Maps no las crea un cuñado que se conoce todas las carreteras del país.</a:t>
            </a:r>
            <a:endParaRPr>
              <a:solidFill>
                <a:srgbClr val="2A2A2A"/>
              </a:solidFill>
              <a:highlight>
                <a:schemeClr val="lt1"/>
              </a:highlight>
            </a:endParaRPr>
          </a:p>
          <a:p>
            <a:pPr marL="0" lvl="0" indent="0" algn="l" rtl="0">
              <a:lnSpc>
                <a:spcPct val="177272"/>
              </a:lnSpc>
              <a:spcBef>
                <a:spcPts val="1900"/>
              </a:spcBef>
              <a:spcAft>
                <a:spcPts val="1900"/>
              </a:spcAft>
              <a:buClr>
                <a:schemeClr val="dk1"/>
              </a:buClr>
              <a:buSzPts val="1100"/>
              <a:buFont typeface="Arial"/>
              <a:buNone/>
            </a:pPr>
            <a:r>
              <a:rPr lang="es-MX">
                <a:solidFill>
                  <a:srgbClr val="2A2A2A"/>
                </a:solidFill>
                <a:highlight>
                  <a:schemeClr val="lt1"/>
                </a:highlight>
              </a:rPr>
              <a:t>Detrás de este </a:t>
            </a:r>
            <a:r>
              <a:rPr lang="es-MX" sz="1200" b="1">
                <a:solidFill>
                  <a:srgbClr val="2A2A2A"/>
                </a:solidFill>
                <a:highlight>
                  <a:schemeClr val="lt1"/>
                </a:highlight>
              </a:rPr>
              <a:t>servicio de mapas y rutas</a:t>
            </a:r>
            <a:r>
              <a:rPr lang="es-MX">
                <a:solidFill>
                  <a:srgbClr val="2A2A2A"/>
                </a:solidFill>
                <a:highlight>
                  <a:schemeClr val="lt1"/>
                </a:highlight>
              </a:rPr>
              <a:t> se encuentra un elaborado sistema de inteligencia artificial que utiliza complejos algoritmos para establecer la ruta más corta, más rápida o más eficiente teniendo en cuenta la hora a la que vas a hacer el trayecto, las condiciones del tráfico a esa hora por los puntos que vas a pasar y las condiciones de la carretera.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472848fcc_2_14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472848fcc_2_1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A pesar de que todavía nos encontramos lejos de ver </a:t>
            </a:r>
            <a:r>
              <a:rPr lang="es-MX" sz="1200" b="1">
                <a:solidFill>
                  <a:srgbClr val="2A2A2A"/>
                </a:solidFill>
                <a:highlight>
                  <a:schemeClr val="lt1"/>
                </a:highlight>
              </a:rPr>
              <a:t>coches autónomos circulando por las calles de nuestras ciudades</a:t>
            </a:r>
            <a:r>
              <a:rPr lang="es-MX">
                <a:solidFill>
                  <a:srgbClr val="2A2A2A"/>
                </a:solidFill>
                <a:highlight>
                  <a:schemeClr val="lt1"/>
                </a:highlight>
              </a:rPr>
              <a:t>, las </a:t>
            </a:r>
            <a:r>
              <a:rPr lang="es-MX" sz="1200" b="1">
                <a:solidFill>
                  <a:srgbClr val="2A2A2A"/>
                </a:solidFill>
                <a:highlight>
                  <a:schemeClr val="lt1"/>
                </a:highlight>
              </a:rPr>
              <a:t>ventajas de usar la inteligencia artificial en la conducción</a:t>
            </a:r>
            <a:r>
              <a:rPr lang="es-MX">
                <a:solidFill>
                  <a:srgbClr val="2A2A2A"/>
                </a:solidFill>
                <a:highlight>
                  <a:schemeClr val="lt1"/>
                </a:highlight>
              </a:rPr>
              <a:t> se van integrando poco a poco en los nuevos coches que van saliendo al mercado.</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Vehículos equipados con sistemas de aparcamiento automatizado, sistemas de control de cambio de carril, reconocimiento de señales o sistemas de frenada de emergencia que actúan deteniendo totalmente el vehículo en caso de impacto inminente son algunos de los ejemplos de </a:t>
            </a:r>
            <a:r>
              <a:rPr lang="es-MX" sz="1200" b="1">
                <a:solidFill>
                  <a:srgbClr val="2A2A2A"/>
                </a:solidFill>
                <a:highlight>
                  <a:schemeClr val="lt1"/>
                </a:highlight>
              </a:rPr>
              <a:t>inteligencia artificial aplicada al mundo del automóvil</a:t>
            </a:r>
            <a:r>
              <a:rPr lang="es-MX">
                <a:solidFill>
                  <a:srgbClr val="2A2A2A"/>
                </a:solidFill>
                <a:highlight>
                  <a:schemeClr val="lt1"/>
                </a:highlight>
              </a:rPr>
              <a:t> que ya puedes encontrar en muchos coches disponibles en los concesionarios.</a:t>
            </a:r>
            <a:endParaRPr>
              <a:solidFill>
                <a:srgbClr val="2A2A2A"/>
              </a:solidFill>
              <a:highlight>
                <a:schemeClr val="lt1"/>
              </a:highlight>
            </a:endParaRPr>
          </a:p>
          <a:p>
            <a:pPr marL="0" lvl="0" indent="0" algn="l" rtl="0">
              <a:lnSpc>
                <a:spcPct val="177272"/>
              </a:lnSpc>
              <a:spcBef>
                <a:spcPts val="1900"/>
              </a:spcBef>
              <a:spcAft>
                <a:spcPts val="1900"/>
              </a:spcAft>
              <a:buClr>
                <a:schemeClr val="dk1"/>
              </a:buClr>
              <a:buSzPts val="1100"/>
              <a:buFont typeface="Arial"/>
              <a:buNone/>
            </a:pPr>
            <a:r>
              <a:rPr lang="es-MX" sz="1200">
                <a:solidFill>
                  <a:srgbClr val="2A2A2A"/>
                </a:solidFill>
                <a:highlight>
                  <a:schemeClr val="lt1"/>
                </a:highlight>
              </a:rPr>
              <a:t>Los sistemas de aparcamiento automático, son un excelente ejemplo de cómo la sensorización y el reconocimiento de obstáculos por parte de un agente de inteligencia artificial permite tomar decisiones en base a los datos recogidos y a su procesamiento. La </a:t>
            </a:r>
            <a:r>
              <a:rPr lang="es-MX" sz="1200" b="1">
                <a:solidFill>
                  <a:srgbClr val="2A2A2A"/>
                </a:solidFill>
                <a:highlight>
                  <a:schemeClr val="lt1"/>
                </a:highlight>
              </a:rPr>
              <a:t>inteligencia artificial integrada en el coche</a:t>
            </a:r>
            <a:r>
              <a:rPr lang="es-MX" sz="1200">
                <a:solidFill>
                  <a:srgbClr val="2A2A2A"/>
                </a:solidFill>
                <a:highlight>
                  <a:schemeClr val="lt1"/>
                </a:highlight>
              </a:rPr>
              <a:t> es capaz de establecer cuál es el momento adecuado para girar las ruedas del vehículo durante la maniobra de aparcamiento para que no golpee al resto dejando el vehículo bien aparcado.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472848fcc_2_15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472848fcc_2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e472848fcc_2_14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e472848fcc_2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472848fcc_2_1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e472848fcc_2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e66ba8490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e66ba849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66ba84907_0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66ba8490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66ba84907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66ba8490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66ba84907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66ba8490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e472848fcc_2_3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e472848fcc_2_3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e472848fcc_2_3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e472848fcc_2_3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e472848fcc_2_3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e472848fcc_2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e472848fcc_2_34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e472848fcc_2_3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Falta de comprensión de las oportunidades y de los beneficios que la IA ofrece: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el mundo de los negocios donde los cambios son constantes, muchos directivos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no encuentran tiempo suficiente para poder estudiar la IA y los beneficios que su</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implementación correcta pueden proporcionar.</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Falta de formación adecuada sobre IA: Existe una gran cantidad de nuevos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conocimientos y habilidades que las empresas tendrían que adquirir para poder entender</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correctamente cómo usar y aplicar la inteligencia artificial en su negocio.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Falta de una estrategia adecuada sobre la inteligencia artificial: Un gran número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de empresas no incluye actividades relacionadas con la IA en sus planes estratégicos y,</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por lo tanto, no se dedican los recursos adecuados (tiempo y dinero).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Falta de datos: Para usar la IA son necesarios datos de calidad, y muchas empresas no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tienen o no han recopilado suficientes datos internos para poder usarlos posteriormente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la creación de aplicaciones basadas en la inteligencia artificial.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Dificultad para integrar proyectos de IA con sistemas ya existentes: Para algunas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empresas es complicado integrar las aplicaciones basadas en la IA con sus sistemas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existentes.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Dificultad para conseguir profesionales con experiencia en IA: Debido a que es un</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campo relativamente nuevo es complicado encontrar expertos en IA además de tener</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experiencia y conocimientos en el sector donde opera la empresa.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678ef5181_1_9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e678ef5181_1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1200">
                <a:solidFill>
                  <a:srgbClr val="575756"/>
                </a:solidFill>
                <a:highlight>
                  <a:srgbClr val="FFFFFF"/>
                </a:highlight>
              </a:rPr>
              <a:t> IA hacen referencia a máquinas o sistemas informáticos que piensan. Emiten razonamientos emulando la inteligencia humana para realizar tareas que sólo las personas pueden realizar.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46caf0ea0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46caf0ea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e472848fcc_2_28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e472848fcc_2_2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e46caf0ea0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e46caf0e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e46caf0ea0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e46caf0ea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e46caf0ea0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e46caf0ea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678ef5181_1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678ef5181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1" name="Google Shape;98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e46caf0ea0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e46caf0e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678ef5181_1_10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678ef5181_1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e46caf0ea0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e46caf0ea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e46caf0ea0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e46caf0ea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678ef518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678ef518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MX" sz="1200">
                <a:solidFill>
                  <a:srgbClr val="505D68"/>
                </a:solidFill>
                <a:highlight>
                  <a:schemeClr val="lt1"/>
                </a:highlight>
              </a:rPr>
              <a:t>Como disciplina, la inteligencia artificial (IA) consiste en un conjunto de tecnologías y de métodos que permiten desarrollar sistemas informáticos que cuenten con estas 4 capacidades “humanas”:</a:t>
            </a:r>
            <a:endParaRPr sz="1200">
              <a:solidFill>
                <a:srgbClr val="505D68"/>
              </a:solidFill>
              <a:highlight>
                <a:schemeClr val="lt1"/>
              </a:highlight>
            </a:endParaRPr>
          </a:p>
          <a:p>
            <a:pPr marL="457200" lvl="0" indent="-304800" algn="l" rtl="0">
              <a:lnSpc>
                <a:spcPct val="115000"/>
              </a:lnSpc>
              <a:spcBef>
                <a:spcPts val="1200"/>
              </a:spcBef>
              <a:spcAft>
                <a:spcPts val="0"/>
              </a:spcAft>
              <a:buClr>
                <a:srgbClr val="505D68"/>
              </a:buClr>
              <a:buSzPts val="1200"/>
              <a:buAutoNum type="arabicPeriod"/>
            </a:pPr>
            <a:r>
              <a:rPr lang="es-MX" sz="1200">
                <a:solidFill>
                  <a:srgbClr val="505D68"/>
                </a:solidFill>
                <a:highlight>
                  <a:schemeClr val="lt1"/>
                </a:highlight>
              </a:rPr>
              <a:t>Percibir. La IA hace que los ordenadores puedan “percibir” su entorno, al ser capaces de extraer, procesar y analizar los contenidos que los rodean, como pueden ser imágenes, sonidos, textos, datos, etc. Para ello, la IA suele funcionar en conjunto con tecnologías de </a:t>
            </a:r>
            <a:r>
              <a:rPr lang="es-MX" sz="1200" i="1">
                <a:solidFill>
                  <a:srgbClr val="007BFF"/>
                </a:solidFill>
                <a:highlight>
                  <a:schemeClr val="lt1"/>
                </a:highlight>
                <a:uFill>
                  <a:noFill/>
                </a:uFill>
                <a:hlinkClick r:id="rId3">
                  <a:extLst>
                    <a:ext uri="{A12FA001-AC4F-418D-AE19-62706E023703}">
                      <ahyp:hlinkClr xmlns:ahyp="http://schemas.microsoft.com/office/drawing/2018/hyperlinkcolor" val="tx"/>
                    </a:ext>
                  </a:extLst>
                </a:hlinkClick>
              </a:rPr>
              <a:t>Big Data</a:t>
            </a:r>
            <a:r>
              <a:rPr lang="es-MX" sz="1200">
                <a:solidFill>
                  <a:srgbClr val="505D68"/>
                </a:solidFill>
                <a:highlight>
                  <a:schemeClr val="lt1"/>
                </a:highlight>
              </a:rPr>
              <a:t>.</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Comprender. Al procesar dichos contenidos, la IA permite que las </a:t>
            </a:r>
            <a:r>
              <a:rPr lang="es-MX" sz="1200">
                <a:solidFill>
                  <a:srgbClr val="007BFF"/>
                </a:solidFill>
                <a:highlight>
                  <a:schemeClr val="lt1"/>
                </a:highlight>
                <a:uFill>
                  <a:noFill/>
                </a:uFill>
                <a:hlinkClick r:id="rId4">
                  <a:extLst>
                    <a:ext uri="{A12FA001-AC4F-418D-AE19-62706E023703}">
                      <ahyp:hlinkClr xmlns:ahyp="http://schemas.microsoft.com/office/drawing/2018/hyperlinkcolor" val="tx"/>
                    </a:ext>
                  </a:extLst>
                </a:hlinkClick>
              </a:rPr>
              <a:t>herramientas de análisis de datos</a:t>
            </a:r>
            <a:r>
              <a:rPr lang="es-MX" sz="1200">
                <a:solidFill>
                  <a:srgbClr val="505D68"/>
                </a:solidFill>
                <a:highlight>
                  <a:schemeClr val="lt1"/>
                </a:highlight>
              </a:rPr>
              <a:t> puedan “comprender” el significado de las cosas de una manera similar a como lo haría un humano. Es decir, encontrando patrones, estableciendo relaciones simbólicas, etc.</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Actuar. Tras comprender un entorno, una situación o una información, la IA hace que las máquinas tengan la capacidad de tomar decisiones y ejecutar acciones tanto en el mundo físico como en el digital, de manera autónoma y sin intervención humana.</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Aprender. A través de técnicas como la del </a:t>
            </a:r>
            <a:r>
              <a:rPr lang="es-MX" sz="1200" i="1">
                <a:solidFill>
                  <a:srgbClr val="505D68"/>
                </a:solidFill>
                <a:highlight>
                  <a:schemeClr val="lt1"/>
                </a:highlight>
              </a:rPr>
              <a:t>machine learning</a:t>
            </a:r>
            <a:r>
              <a:rPr lang="es-MX" sz="1200">
                <a:solidFill>
                  <a:srgbClr val="505D68"/>
                </a:solidFill>
                <a:highlight>
                  <a:schemeClr val="lt1"/>
                </a:highlight>
              </a:rPr>
              <a:t> o </a:t>
            </a:r>
            <a:r>
              <a:rPr lang="es-MX" sz="1200">
                <a:solidFill>
                  <a:srgbClr val="007BFF"/>
                </a:solidFill>
                <a:highlight>
                  <a:schemeClr val="lt1"/>
                </a:highlight>
                <a:uFill>
                  <a:noFill/>
                </a:uFill>
                <a:hlinkClick r:id="rId5">
                  <a:extLst>
                    <a:ext uri="{A12FA001-AC4F-418D-AE19-62706E023703}">
                      <ahyp:hlinkClr xmlns:ahyp="http://schemas.microsoft.com/office/drawing/2018/hyperlinkcolor" val="tx"/>
                    </a:ext>
                  </a:extLst>
                </a:hlinkClick>
              </a:rPr>
              <a:t>aprendizaje automático</a:t>
            </a:r>
            <a:r>
              <a:rPr lang="es-MX" sz="1200">
                <a:solidFill>
                  <a:srgbClr val="505D68"/>
                </a:solidFill>
                <a:highlight>
                  <a:schemeClr val="lt1"/>
                </a:highlight>
              </a:rPr>
              <a:t>, las computadoras son capaces de ir aprendiendo por su propia cuenta sobre cualquier tema, desarrollando así una capacidad cada vez mayor de autosuficiencia y automejora continua.</a:t>
            </a:r>
            <a:endParaRPr sz="1200">
              <a:solidFill>
                <a:srgbClr val="505D68"/>
              </a:solidFill>
              <a:highlight>
                <a:schemeClr val="lt1"/>
              </a:highlight>
            </a:endParaRPr>
          </a:p>
          <a:p>
            <a:pPr marL="0" lvl="0" indent="0" algn="l" rtl="0">
              <a:spcBef>
                <a:spcPts val="1200"/>
              </a:spcBef>
              <a:spcAft>
                <a:spcPts val="0"/>
              </a:spcAft>
              <a:buNone/>
            </a:pPr>
            <a:r>
              <a:rPr lang="es-MX" sz="1200">
                <a:solidFill>
                  <a:srgbClr val="505D68"/>
                </a:solidFill>
                <a:highlight>
                  <a:schemeClr val="lt1"/>
                </a:highlight>
              </a:rPr>
              <a:t>Al combinar esas 4 capacidades, la inteligencia artificial busca emular en las máquinas la inteligencia natural de los seres humanos. De ahí que el uso de la inteligencia artificial en las empresas esté cada vez más extendido. Es más, 9 de cada 10 empresas considera que invertir en IA representa una oportunidad de negocio para su compañía (</a:t>
            </a:r>
            <a:r>
              <a:rPr lang="es-MX" sz="1200" i="1">
                <a:solidFill>
                  <a:srgbClr val="007BFF"/>
                </a:solidFill>
                <a:highlight>
                  <a:schemeClr val="lt1"/>
                </a:highlight>
                <a:uFill>
                  <a:noFill/>
                </a:uFill>
                <a:hlinkClick r:id="rId6">
                  <a:extLst>
                    <a:ext uri="{A12FA001-AC4F-418D-AE19-62706E023703}">
                      <ahyp:hlinkClr xmlns:ahyp="http://schemas.microsoft.com/office/drawing/2018/hyperlinkcolor" val="tx"/>
                    </a:ext>
                  </a:extLst>
                </a:hlinkClick>
              </a:rPr>
              <a:t>Winning with AI</a:t>
            </a:r>
            <a:r>
              <a:rPr lang="es-MX" sz="1200">
                <a:solidFill>
                  <a:srgbClr val="505D68"/>
                </a:solidFill>
                <a:highlight>
                  <a:schemeClr val="lt1"/>
                </a:highlight>
              </a:rPr>
              <a:t> – MITSloan y BCG).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472848fcc_2_2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472848fcc_2_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678ef51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678ef51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Los primeros pasos prácticos hacia la inteligencia artificial comenzaron en la década de 1940. Desde el siglo pasado hasta nuestros días, el desarrollo de la inteligencia artificial se ha encontrado con no pocas dificultades.</a:t>
            </a:r>
            <a:endParaRPr/>
          </a:p>
          <a:p>
            <a:pPr marL="0" lvl="0" indent="0" algn="l" rtl="0">
              <a:spcBef>
                <a:spcPts val="0"/>
              </a:spcBef>
              <a:spcAft>
                <a:spcPts val="0"/>
              </a:spcAft>
              <a:buNone/>
            </a:pPr>
            <a:endParaRPr/>
          </a:p>
          <a:p>
            <a:pPr marL="0" lvl="0" indent="0" algn="l" rtl="0">
              <a:spcBef>
                <a:spcPts val="0"/>
              </a:spcBef>
              <a:spcAft>
                <a:spcPts val="0"/>
              </a:spcAft>
              <a:buNone/>
            </a:pPr>
            <a:r>
              <a:rPr lang="es-MX"/>
              <a:t>Entre 1980 y 1985 se generaron enormes expectativas sobre la capacidad de los conocidos como sistemas expertos para crear una inteligencia artificial. A principios de la década de los 90 se constató la ineficacia de los sistemas expertos debido a su alto coste de mantenimiento y su baja escalabilidad.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MX"/>
              <a:t>En 1997 Gari Kaspárov, campeón mundial de ajedrez, pierde ante la computadora autónoma Deep Blue.</a:t>
            </a:r>
            <a:endParaRPr/>
          </a:p>
          <a:p>
            <a:pPr marL="0" lvl="0" indent="0" algn="l" rtl="0">
              <a:spcBef>
                <a:spcPts val="0"/>
              </a:spcBef>
              <a:spcAft>
                <a:spcPts val="0"/>
              </a:spcAft>
              <a:buClr>
                <a:schemeClr val="dk1"/>
              </a:buClr>
              <a:buSzPts val="1100"/>
              <a:buFont typeface="Arial"/>
              <a:buNone/>
            </a:pPr>
            <a:r>
              <a:rPr lang="es-MX"/>
              <a:t>En 2011 IBM desarrolló una supercomputadora llamada Watson, la cual ganó una ronda de tres juegos seguidos de Jeopardy!, </a:t>
            </a:r>
            <a:endParaRPr/>
          </a:p>
          <a:p>
            <a:pPr marL="0" lvl="0" indent="0" algn="l" rtl="0">
              <a:spcBef>
                <a:spcPts val="0"/>
              </a:spcBef>
              <a:spcAft>
                <a:spcPts val="0"/>
              </a:spcAft>
              <a:buClr>
                <a:schemeClr val="dk1"/>
              </a:buClr>
              <a:buSzPts val="1100"/>
              <a:buFont typeface="Arial"/>
              <a:buNone/>
            </a:pPr>
            <a:r>
              <a:rPr lang="es-MX"/>
              <a:t>En 2016, un programa informático ganó cinco a cero al triple campeón de Europa de Go.15​</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72848fcc_2_2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72848fcc_2_2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3864"/>
              </a:buClr>
              <a:buSzPts val="4800"/>
              <a:buFont typeface="Arial"/>
              <a:buNone/>
              <a:defRPr sz="4800" b="1">
                <a:solidFill>
                  <a:srgbClr val="1F386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7F7F7F"/>
              </a:buClr>
              <a:buSzPts val="2400"/>
              <a:buNone/>
              <a:defRPr sz="2400">
                <a:solidFill>
                  <a:srgbClr val="7F7F7F"/>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75" name="Google Shape;75;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8"/>
        <p:cNvGrpSpPr/>
        <p:nvPr/>
      </p:nvGrpSpPr>
      <p:grpSpPr>
        <a:xfrm>
          <a:off x="0" y="0"/>
          <a:ext cx="0" cy="0"/>
          <a:chOff x="0" y="0"/>
          <a:chExt cx="0" cy="0"/>
        </a:xfrm>
      </p:grpSpPr>
      <p:sp>
        <p:nvSpPr>
          <p:cNvPr id="79" name="Google Shape;7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6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 name="Google Shape;81;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4"/>
        <p:cNvGrpSpPr/>
        <p:nvPr/>
      </p:nvGrpSpPr>
      <p:grpSpPr>
        <a:xfrm>
          <a:off x="0" y="0"/>
          <a:ext cx="0" cy="0"/>
          <a:chOff x="0" y="0"/>
          <a:chExt cx="0" cy="0"/>
        </a:xfrm>
      </p:grpSpPr>
      <p:sp>
        <p:nvSpPr>
          <p:cNvPr id="85" name="Google Shape;85;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5"/>
        <p:cNvGrpSpPr/>
        <p:nvPr/>
      </p:nvGrpSpPr>
      <p:grpSpPr>
        <a:xfrm>
          <a:off x="0" y="0"/>
          <a:ext cx="0" cy="0"/>
          <a:chOff x="0" y="0"/>
          <a:chExt cx="0" cy="0"/>
        </a:xfrm>
      </p:grpSpPr>
      <p:sp>
        <p:nvSpPr>
          <p:cNvPr id="26" name="Google Shape;26;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8" name="Google Shape;2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Google Shape;3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40" name="Google Shape;4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3"/>
        <p:cNvGrpSpPr/>
        <p:nvPr/>
      </p:nvGrpSpPr>
      <p:grpSpPr>
        <a:xfrm>
          <a:off x="0" y="0"/>
          <a:ext cx="0" cy="0"/>
          <a:chOff x="0" y="0"/>
          <a:chExt cx="0" cy="0"/>
        </a:xfrm>
      </p:grpSpPr>
      <p:sp>
        <p:nvSpPr>
          <p:cNvPr id="44" name="Google Shape;4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0"/>
        <p:cNvGrpSpPr/>
        <p:nvPr/>
      </p:nvGrpSpPr>
      <p:grpSpPr>
        <a:xfrm>
          <a:off x="0" y="0"/>
          <a:ext cx="0" cy="0"/>
          <a:chOff x="0" y="0"/>
          <a:chExt cx="0" cy="0"/>
        </a:xfrm>
      </p:grpSpPr>
      <p:sp>
        <p:nvSpPr>
          <p:cNvPr id="51" name="Google Shape;51;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3" name="Google Shape;53;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Google Shape;55;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Google Shape;56;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9"/>
        <p:cNvGrpSpPr/>
        <p:nvPr/>
      </p:nvGrpSpPr>
      <p:grpSpPr>
        <a:xfrm>
          <a:off x="0" y="0"/>
          <a:ext cx="0" cy="0"/>
          <a:chOff x="0" y="0"/>
          <a:chExt cx="0" cy="0"/>
        </a:xfrm>
      </p:grpSpPr>
      <p:sp>
        <p:nvSpPr>
          <p:cNvPr id="60" name="Google Shape;6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4"/>
        <p:cNvGrpSpPr/>
        <p:nvPr/>
      </p:nvGrpSpPr>
      <p:grpSpPr>
        <a:xfrm>
          <a:off x="0" y="0"/>
          <a:ext cx="0" cy="0"/>
          <a:chOff x="0" y="0"/>
          <a:chExt cx="0" cy="0"/>
        </a:xfrm>
      </p:grpSpPr>
      <p:sp>
        <p:nvSpPr>
          <p:cNvPr id="65" name="Google Shape;6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7" name="Google Shape;67;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8" name="Google Shape;68;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838200" y="2095954"/>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F3864"/>
              </a:buClr>
              <a:buSzPts val="5400"/>
              <a:buFont typeface="Arial"/>
              <a:buNone/>
              <a:defRPr sz="5400" b="1" i="0" u="none" strike="noStrike" cap="none">
                <a:solidFill>
                  <a:srgbClr val="1F386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7"/>
          <p:cNvSpPr txBox="1">
            <a:spLocks noGrp="1"/>
          </p:cNvSpPr>
          <p:nvPr>
            <p:ph type="body" idx="1"/>
          </p:nvPr>
        </p:nvSpPr>
        <p:spPr>
          <a:xfrm>
            <a:off x="838200" y="3421517"/>
            <a:ext cx="10515600" cy="197344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7F7F7F"/>
              </a:buClr>
              <a:buSzPts val="2400"/>
              <a:buFont typeface="Arial"/>
              <a:buNone/>
              <a:defRPr sz="24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a:t>
            </a:fld>
            <a:endParaRPr/>
          </a:p>
        </p:txBody>
      </p:sp>
      <p:sp>
        <p:nvSpPr>
          <p:cNvPr id="3" name="TextBox 2">
            <a:extLst>
              <a:ext uri="{FF2B5EF4-FFF2-40B4-BE49-F238E27FC236}">
                <a16:creationId xmlns:a16="http://schemas.microsoft.com/office/drawing/2014/main" id="{9FF0E5F6-FB3B-E2C2-6BD2-B18FE335D7A1}"/>
              </a:ext>
            </a:extLst>
          </p:cNvPr>
          <p:cNvSpPr txBox="1"/>
          <p:nvPr userDrawn="1">
            <p:extLst>
              <p:ext uri="{1162E1C5-73C7-4A58-AE30-91384D911F3F}">
                <p184:classification xmlns:p184="http://schemas.microsoft.com/office/powerpoint/2018/4/main" val="ftr"/>
              </p:ext>
            </p:extLst>
          </p:nvPr>
        </p:nvSpPr>
        <p:spPr>
          <a:xfrm>
            <a:off x="5933250" y="6672580"/>
            <a:ext cx="347662" cy="121920"/>
          </a:xfrm>
          <a:prstGeom prst="rect">
            <a:avLst/>
          </a:prstGeom>
        </p:spPr>
        <p:txBody>
          <a:bodyPr horzOverflow="overflow" lIns="0" tIns="0" rIns="0" bIns="0">
            <a:spAutoFit/>
          </a:bodyPr>
          <a:lstStyle/>
          <a:p>
            <a:pPr algn="l"/>
            <a:r>
              <a:rPr lang="es-MX"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7"/>
        <p:cNvGrpSpPr/>
        <p:nvPr/>
      </p:nvGrpSpPr>
      <p:grpSpPr>
        <a:xfrm>
          <a:off x="0" y="0"/>
          <a:ext cx="0" cy="0"/>
          <a:chOff x="0" y="0"/>
          <a:chExt cx="0" cy="0"/>
        </a:xfrm>
      </p:grpSpPr>
      <p:sp>
        <p:nvSpPr>
          <p:cNvPr id="18" name="Google Shape;1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Google Shape;1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Google Shape;2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a:t>
            </a:fld>
            <a:endParaRPr/>
          </a:p>
        </p:txBody>
      </p:sp>
      <p:sp>
        <p:nvSpPr>
          <p:cNvPr id="3" name="TextBox 2">
            <a:extLst>
              <a:ext uri="{FF2B5EF4-FFF2-40B4-BE49-F238E27FC236}">
                <a16:creationId xmlns:a16="http://schemas.microsoft.com/office/drawing/2014/main" id="{4ABE13D7-CD3A-5928-2B3B-5979531EB5F3}"/>
              </a:ext>
            </a:extLst>
          </p:cNvPr>
          <p:cNvSpPr txBox="1"/>
          <p:nvPr userDrawn="1">
            <p:extLst>
              <p:ext uri="{1162E1C5-73C7-4A58-AE30-91384D911F3F}">
                <p184:classification xmlns:p184="http://schemas.microsoft.com/office/powerpoint/2018/4/main" val="ftr"/>
              </p:ext>
            </p:extLst>
          </p:nvPr>
        </p:nvSpPr>
        <p:spPr>
          <a:xfrm>
            <a:off x="5933250" y="6672580"/>
            <a:ext cx="347662" cy="121920"/>
          </a:xfrm>
          <a:prstGeom prst="rect">
            <a:avLst/>
          </a:prstGeom>
        </p:spPr>
        <p:txBody>
          <a:bodyPr horzOverflow="overflow" lIns="0" tIns="0" rIns="0" bIns="0">
            <a:spAutoFit/>
          </a:bodyPr>
          <a:lstStyle/>
          <a:p>
            <a:pPr algn="l"/>
            <a:r>
              <a:rPr lang="es-MX"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1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accenture.com/us-en/company-reworking-the-revolution-future-workforce"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www.marsh.com/mx/insights/research/aumento-inteligencia-artificial-latinoamerica.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pulse.microsoft.com/es-es/business-leadership-es-es/na/fa1-articial-intelligence-report-at-a-glanc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www.forbes.com/sites/louiscolumbus/2017/09/10/how-artificial-intelligence-is-revolutionizing-business-in-2017/" TargetMode="External"/><Relationship Id="rId5" Type="http://schemas.openxmlformats.org/officeDocument/2006/relationships/hyperlink" Target="https://eiuperspectives.economist.com/sites/default/files/Artificial_intelligence_in_the_real_world_1.pdf" TargetMode="External"/><Relationship Id="rId4" Type="http://schemas.openxmlformats.org/officeDocument/2006/relationships/hyperlink" Target="https://www.ekon.es/blog/como-procesar-y-analizar-datos-en-tiempo-real-en-la-nub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DM3XbhRHMX4lj6f-1FxCzioJDfqoAbVk8iRCoEml2zc/edit"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experiments.withgoogle.com/ai/ai-duet/view/" TargetMode="External"/><Relationship Id="rId4" Type="http://schemas.openxmlformats.org/officeDocument/2006/relationships/hyperlink" Target="https://www.lexalytics.com/demo?lang=spanish"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lse.microsoft.com/es-es/business-leadership-es-es/na/fa1-articial-intelligence-report-at-a-glance/"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www.forbes.com/sites/louiscolumbus/2017/09/10/how-artificial-intelligence-is-revolutionizing-business-in-2017/" TargetMode="External"/><Relationship Id="rId5" Type="http://schemas.openxmlformats.org/officeDocument/2006/relationships/hyperlink" Target="https://eiuperspectives.economist.com/sites/default/files/Artificial_intelligence_in_the_real_world_1.pdf" TargetMode="External"/><Relationship Id="rId4" Type="http://schemas.openxmlformats.org/officeDocument/2006/relationships/hyperlink" Target="https://www.ekon.es/blog/como-procesar-y-analizar-datos-en-tiempo-real-en-la-nub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s://www.europarl.europa.eu/news/es/headlines/society/20200519STO79425/construir-un-sistema-alimentario-sostenible-la-estrategia-de-la-ue" TargetMode="External"/><Relationship Id="rId3" Type="http://schemas.openxmlformats.org/officeDocument/2006/relationships/hyperlink" Target="https://cordis.europa.eu/project/id/690772" TargetMode="External"/><Relationship Id="rId7" Type="http://schemas.openxmlformats.org/officeDocument/2006/relationships/hyperlink" Target="https://cordis.europa.eu/project/id/636302"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cordis.europa.eu/project/id/644753/es" TargetMode="External"/><Relationship Id="rId5" Type="http://schemas.openxmlformats.org/officeDocument/2006/relationships/hyperlink" Target="https://www.europarl.europa.eu/news/es/headlines/priorities/inteligencia-artificial-en-la-ue/20210218STO98124/estrategia-europea-de-datos-que-quieren-los-eurodiputados" TargetMode="External"/><Relationship Id="rId4" Type="http://schemas.openxmlformats.org/officeDocument/2006/relationships/hyperlink" Target="https://www.europarl.europa.eu/news/es/headlines/priorities/desinformacion"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servion.com/blog/what-emerging-technologies-future-customer-experience/"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hyperlink" Target="https://newsroom.accenture.com/news/accenture-report-artificial-intelligence-has-potential-to-increase-corporate-profitability-in-16-industries-by-an-average-of-38-percent-by-2035.htm" TargetMode="External"/><Relationship Id="rId4" Type="http://schemas.openxmlformats.org/officeDocument/2006/relationships/hyperlink" Target="https://hbr.org/2016/06/why-salespeople-need-to-develop-machine-intellige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1524000" y="2132395"/>
            <a:ext cx="9144000" cy="1296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4800"/>
              <a:buFont typeface="Arial"/>
              <a:buNone/>
            </a:pPr>
            <a:r>
              <a:rPr lang="es-MX" sz="3400"/>
              <a:t>La Inteligencia Artificial en Nuestras Vidas, su Importancia e Impacto.</a:t>
            </a:r>
            <a:endParaRPr sz="3400"/>
          </a:p>
        </p:txBody>
      </p:sp>
      <p:sp>
        <p:nvSpPr>
          <p:cNvPr id="95" name="Google Shape;95;p1"/>
          <p:cNvSpPr txBox="1">
            <a:spLocks noGrp="1"/>
          </p:cNvSpPr>
          <p:nvPr>
            <p:ph type="subTitle" idx="1"/>
          </p:nvPr>
        </p:nvSpPr>
        <p:spPr>
          <a:xfrm>
            <a:off x="1524000" y="5120919"/>
            <a:ext cx="9144000" cy="794400"/>
          </a:xfrm>
          <a:prstGeom prst="rect">
            <a:avLst/>
          </a:prstGeom>
        </p:spPr>
        <p:txBody>
          <a:bodyPr spcFirstLastPara="1" wrap="square" lIns="91425" tIns="45700" rIns="91425" bIns="45700" anchor="t" anchorCtr="0">
            <a:normAutofit/>
          </a:bodyPr>
          <a:lstStyle/>
          <a:p>
            <a:pPr marL="0" lvl="0" indent="0" algn="r" rtl="0">
              <a:spcBef>
                <a:spcPts val="1000"/>
              </a:spcBef>
              <a:spcAft>
                <a:spcPts val="0"/>
              </a:spcAft>
              <a:buNone/>
            </a:pPr>
            <a:r>
              <a:rPr lang="es-MX"/>
              <a:t>Gaddiel Desirena López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e46caf0ea0_0_124"/>
          <p:cNvSpPr/>
          <p:nvPr/>
        </p:nvSpPr>
        <p:spPr>
          <a:xfrm>
            <a:off x="1968129" y="1480999"/>
            <a:ext cx="5302800" cy="5302800"/>
          </a:xfrm>
          <a:prstGeom prst="ellipse">
            <a:avLst/>
          </a:prstGeom>
          <a:solidFill>
            <a:srgbClr val="1F386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e46caf0ea0_0_124"/>
          <p:cNvSpPr/>
          <p:nvPr/>
        </p:nvSpPr>
        <p:spPr>
          <a:xfrm>
            <a:off x="3028577" y="2686527"/>
            <a:ext cx="3997500" cy="3997500"/>
          </a:xfrm>
          <a:prstGeom prst="ellipse">
            <a:avLst/>
          </a:prstGeom>
          <a:solidFill>
            <a:srgbClr val="134F5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e46caf0ea0_0_124"/>
          <p:cNvSpPr/>
          <p:nvPr/>
        </p:nvSpPr>
        <p:spPr>
          <a:xfrm>
            <a:off x="4107344" y="4033954"/>
            <a:ext cx="2547000" cy="2547000"/>
          </a:xfrm>
          <a:prstGeom prst="ellipse">
            <a:avLst/>
          </a:prstGeom>
          <a:solidFill>
            <a:srgbClr val="45818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e46caf0ea0_0_124"/>
          <p:cNvSpPr txBox="1"/>
          <p:nvPr/>
        </p:nvSpPr>
        <p:spPr>
          <a:xfrm>
            <a:off x="3929469" y="1976550"/>
            <a:ext cx="187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Inteligencia Artificial</a:t>
            </a:r>
            <a:r>
              <a:rPr lang="es-MX" sz="1200">
                <a:solidFill>
                  <a:schemeClr val="lt1"/>
                </a:solidFill>
              </a:rPr>
              <a:t> </a:t>
            </a:r>
            <a:endParaRPr sz="1200">
              <a:solidFill>
                <a:schemeClr val="lt1"/>
              </a:solidFill>
            </a:endParaRPr>
          </a:p>
        </p:txBody>
      </p:sp>
      <p:sp>
        <p:nvSpPr>
          <p:cNvPr id="236" name="Google Shape;236;ge46caf0ea0_0_124"/>
          <p:cNvSpPr txBox="1"/>
          <p:nvPr/>
        </p:nvSpPr>
        <p:spPr>
          <a:xfrm>
            <a:off x="4324550" y="3363500"/>
            <a:ext cx="236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Aprendizaje Automático</a:t>
            </a:r>
            <a:endParaRPr sz="1200">
              <a:solidFill>
                <a:schemeClr val="lt1"/>
              </a:solidFill>
            </a:endParaRPr>
          </a:p>
        </p:txBody>
      </p:sp>
      <p:sp>
        <p:nvSpPr>
          <p:cNvPr id="237" name="Google Shape;237;ge46caf0ea0_0_124"/>
          <p:cNvSpPr txBox="1"/>
          <p:nvPr/>
        </p:nvSpPr>
        <p:spPr>
          <a:xfrm>
            <a:off x="5149650" y="4802450"/>
            <a:ext cx="13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Aprendizaje Profundo</a:t>
            </a:r>
            <a:endParaRPr sz="1200">
              <a:solidFill>
                <a:schemeClr val="lt1"/>
              </a:solidFill>
            </a:endParaRPr>
          </a:p>
        </p:txBody>
      </p:sp>
      <p:sp>
        <p:nvSpPr>
          <p:cNvPr id="238" name="Google Shape;238;ge46caf0ea0_0_124"/>
          <p:cNvSpPr txBox="1"/>
          <p:nvPr/>
        </p:nvSpPr>
        <p:spPr>
          <a:xfrm>
            <a:off x="1735300" y="292475"/>
            <a:ext cx="7842600" cy="1343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s-MX" sz="2300">
                <a:solidFill>
                  <a:srgbClr val="1F3864"/>
                </a:solidFill>
              </a:rPr>
              <a:t>Inteligencia Artificial, Machine Learning y Deep Learning, </a:t>
            </a:r>
            <a:endParaRPr sz="2300">
              <a:solidFill>
                <a:srgbClr val="1F3864"/>
              </a:solidFill>
            </a:endParaRPr>
          </a:p>
        </p:txBody>
      </p:sp>
      <p:pic>
        <p:nvPicPr>
          <p:cNvPr id="239" name="Google Shape;239;ge46caf0ea0_0_124" descr="Inteligencia artificial con relleno sólido"/>
          <p:cNvPicPr preferRelativeResize="0"/>
          <p:nvPr/>
        </p:nvPicPr>
        <p:blipFill rotWithShape="1">
          <a:blip r:embed="rId3">
            <a:alphaModFix/>
          </a:blip>
          <a:srcRect/>
          <a:stretch/>
        </p:blipFill>
        <p:spPr>
          <a:xfrm>
            <a:off x="3377047" y="1902150"/>
            <a:ext cx="518100" cy="518100"/>
          </a:xfrm>
          <a:prstGeom prst="rect">
            <a:avLst/>
          </a:prstGeom>
          <a:noFill/>
          <a:ln>
            <a:noFill/>
          </a:ln>
        </p:spPr>
      </p:pic>
      <p:pic>
        <p:nvPicPr>
          <p:cNvPr id="240" name="Google Shape;240;ge46caf0ea0_0_124" descr="Engranajes con relleno sólido"/>
          <p:cNvPicPr preferRelativeResize="0"/>
          <p:nvPr/>
        </p:nvPicPr>
        <p:blipFill rotWithShape="1">
          <a:blip r:embed="rId4">
            <a:alphaModFix/>
          </a:blip>
          <a:srcRect/>
          <a:stretch/>
        </p:blipFill>
        <p:spPr>
          <a:xfrm>
            <a:off x="3895149" y="3220610"/>
            <a:ext cx="502675" cy="502675"/>
          </a:xfrm>
          <a:prstGeom prst="rect">
            <a:avLst/>
          </a:prstGeom>
          <a:noFill/>
          <a:ln>
            <a:noFill/>
          </a:ln>
        </p:spPr>
      </p:pic>
      <p:sp>
        <p:nvSpPr>
          <p:cNvPr id="241" name="Google Shape;241;ge46caf0ea0_0_124"/>
          <p:cNvSpPr txBox="1"/>
          <p:nvPr/>
        </p:nvSpPr>
        <p:spPr>
          <a:xfrm>
            <a:off x="7828000" y="1559675"/>
            <a:ext cx="30000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Computadoras con la habilidad de razonar como humanos</a:t>
            </a:r>
            <a:endParaRPr sz="1200" b="1">
              <a:solidFill>
                <a:srgbClr val="1F3864"/>
              </a:solidFill>
            </a:endParaRPr>
          </a:p>
        </p:txBody>
      </p:sp>
      <p:sp>
        <p:nvSpPr>
          <p:cNvPr id="242" name="Google Shape;242;ge46caf0ea0_0_124"/>
          <p:cNvSpPr txBox="1"/>
          <p:nvPr/>
        </p:nvSpPr>
        <p:spPr>
          <a:xfrm>
            <a:off x="8333025" y="2777000"/>
            <a:ext cx="30000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Computadoras con la capacidad de aprender sin ser programadas explícitamente</a:t>
            </a:r>
            <a:endParaRPr sz="1200" b="1">
              <a:solidFill>
                <a:srgbClr val="1F3864"/>
              </a:solidFill>
            </a:endParaRPr>
          </a:p>
        </p:txBody>
      </p:sp>
      <p:sp>
        <p:nvSpPr>
          <p:cNvPr id="243" name="Google Shape;243;ge46caf0ea0_0_124"/>
          <p:cNvSpPr txBox="1"/>
          <p:nvPr/>
        </p:nvSpPr>
        <p:spPr>
          <a:xfrm>
            <a:off x="8897925" y="4179125"/>
            <a:ext cx="30000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Redes capaces de adaptarse a nuevos datos</a:t>
            </a:r>
            <a:endParaRPr sz="1200" b="1">
              <a:solidFill>
                <a:srgbClr val="1F3864"/>
              </a:solidFill>
            </a:endParaRPr>
          </a:p>
        </p:txBody>
      </p:sp>
      <p:pic>
        <p:nvPicPr>
          <p:cNvPr id="244" name="Google Shape;244;ge46caf0ea0_0_124" descr="Conexiones con relleno sólido"/>
          <p:cNvPicPr preferRelativeResize="0"/>
          <p:nvPr/>
        </p:nvPicPr>
        <p:blipFill rotWithShape="1">
          <a:blip r:embed="rId5">
            <a:alphaModFix/>
          </a:blip>
          <a:srcRect/>
          <a:stretch/>
        </p:blipFill>
        <p:spPr>
          <a:xfrm>
            <a:off x="4615939" y="4750454"/>
            <a:ext cx="502675" cy="502675"/>
          </a:xfrm>
          <a:prstGeom prst="rect">
            <a:avLst/>
          </a:prstGeom>
          <a:noFill/>
          <a:ln>
            <a:noFill/>
          </a:ln>
        </p:spPr>
      </p:pic>
      <p:grpSp>
        <p:nvGrpSpPr>
          <p:cNvPr id="245" name="Google Shape;245;ge46caf0ea0_0_124"/>
          <p:cNvGrpSpPr/>
          <p:nvPr/>
        </p:nvGrpSpPr>
        <p:grpSpPr>
          <a:xfrm>
            <a:off x="5878459" y="1760525"/>
            <a:ext cx="1949539" cy="390125"/>
            <a:chOff x="5802444" y="1760525"/>
            <a:chExt cx="1638406" cy="390125"/>
          </a:xfrm>
        </p:grpSpPr>
        <p:cxnSp>
          <p:nvCxnSpPr>
            <p:cNvPr id="246" name="Google Shape;246;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47" name="Google Shape;247;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grpSp>
        <p:nvGrpSpPr>
          <p:cNvPr id="248" name="Google Shape;248;ge46caf0ea0_0_124"/>
          <p:cNvGrpSpPr/>
          <p:nvPr/>
        </p:nvGrpSpPr>
        <p:grpSpPr>
          <a:xfrm>
            <a:off x="6154142" y="2992000"/>
            <a:ext cx="2149097" cy="390125"/>
            <a:chOff x="5802444" y="1760525"/>
            <a:chExt cx="1638406" cy="390125"/>
          </a:xfrm>
        </p:grpSpPr>
        <p:cxnSp>
          <p:nvCxnSpPr>
            <p:cNvPr id="249" name="Google Shape;249;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50" name="Google Shape;250;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grpSp>
        <p:nvGrpSpPr>
          <p:cNvPr id="251" name="Google Shape;251;ge46caf0ea0_0_124"/>
          <p:cNvGrpSpPr/>
          <p:nvPr/>
        </p:nvGrpSpPr>
        <p:grpSpPr>
          <a:xfrm>
            <a:off x="6296761" y="4319775"/>
            <a:ext cx="2501681" cy="390125"/>
            <a:chOff x="5802444" y="1760525"/>
            <a:chExt cx="1638406" cy="390125"/>
          </a:xfrm>
        </p:grpSpPr>
        <p:cxnSp>
          <p:nvCxnSpPr>
            <p:cNvPr id="252" name="Google Shape;252;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53" name="Google Shape;253;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sp>
        <p:nvSpPr>
          <p:cNvPr id="254" name="Google Shape;254;ge46caf0ea0_0_124"/>
          <p:cNvSpPr/>
          <p:nvPr/>
        </p:nvSpPr>
        <p:spPr>
          <a:xfrm>
            <a:off x="5810725" y="211035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e46caf0ea0_0_124"/>
          <p:cNvSpPr/>
          <p:nvPr/>
        </p:nvSpPr>
        <p:spPr>
          <a:xfrm>
            <a:off x="6045150" y="336350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e46caf0ea0_0_124"/>
          <p:cNvSpPr/>
          <p:nvPr/>
        </p:nvSpPr>
        <p:spPr>
          <a:xfrm>
            <a:off x="6250975" y="467815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e46caf0ea0_0_1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 </a:t>
            </a:r>
            <a:endParaRPr/>
          </a:p>
        </p:txBody>
      </p:sp>
      <p:sp>
        <p:nvSpPr>
          <p:cNvPr id="258" name="Google Shape;258;ge46caf0ea0_0_124"/>
          <p:cNvSpPr txBox="1"/>
          <p:nvPr/>
        </p:nvSpPr>
        <p:spPr>
          <a:xfrm>
            <a:off x="7168725" y="5922525"/>
            <a:ext cx="30000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500" b="1">
                <a:solidFill>
                  <a:srgbClr val="EA001D"/>
                </a:solidFill>
              </a:rPr>
              <a:t>No solamente existen estas ramas</a:t>
            </a:r>
            <a:endParaRPr sz="1500" b="1">
              <a:solidFill>
                <a:srgbClr val="EA001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e472848fcc_2_1477"/>
          <p:cNvSpPr txBox="1">
            <a:spLocks noGrp="1"/>
          </p:cNvSpPr>
          <p:nvPr>
            <p:ph type="ctrTitle"/>
          </p:nvPr>
        </p:nvSpPr>
        <p:spPr>
          <a:xfrm>
            <a:off x="1582125" y="587192"/>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Áreas de la IA</a:t>
            </a:r>
            <a:endParaRPr/>
          </a:p>
        </p:txBody>
      </p:sp>
      <p:grpSp>
        <p:nvGrpSpPr>
          <p:cNvPr id="264" name="Google Shape;264;ge472848fcc_2_1477"/>
          <p:cNvGrpSpPr/>
          <p:nvPr/>
        </p:nvGrpSpPr>
        <p:grpSpPr>
          <a:xfrm>
            <a:off x="2703881" y="1029781"/>
            <a:ext cx="5381985" cy="5255436"/>
            <a:chOff x="2256567" y="677103"/>
            <a:chExt cx="4036590" cy="3941676"/>
          </a:xfrm>
        </p:grpSpPr>
        <p:sp>
          <p:nvSpPr>
            <p:cNvPr id="265" name="Google Shape;265;ge472848fcc_2_1477"/>
            <p:cNvSpPr/>
            <p:nvPr/>
          </p:nvSpPr>
          <p:spPr>
            <a:xfrm rot="-6597333">
              <a:off x="4296826" y="3950027"/>
              <a:ext cx="586303" cy="586303"/>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ge472848fcc_2_1477"/>
            <p:cNvSpPr/>
            <p:nvPr/>
          </p:nvSpPr>
          <p:spPr>
            <a:xfrm rot="-6599386">
              <a:off x="2318596" y="1407533"/>
              <a:ext cx="440541" cy="440541"/>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ge472848fcc_2_1477"/>
            <p:cNvSpPr/>
            <p:nvPr/>
          </p:nvSpPr>
          <p:spPr>
            <a:xfrm rot="-6598839">
              <a:off x="2887641" y="2346984"/>
              <a:ext cx="1199287" cy="1199287"/>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8" name="Google Shape;268;ge472848fcc_2_1477"/>
            <p:cNvSpPr/>
            <p:nvPr/>
          </p:nvSpPr>
          <p:spPr>
            <a:xfrm rot="-6598620">
              <a:off x="4374916" y="913763"/>
              <a:ext cx="1681581" cy="1681581"/>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9" name="Google Shape;269;ge472848fcc_2_1477"/>
            <p:cNvSpPr/>
            <p:nvPr/>
          </p:nvSpPr>
          <p:spPr>
            <a:xfrm rot="-6597866">
              <a:off x="2661829" y="2208216"/>
              <a:ext cx="629106" cy="629106"/>
            </a:xfrm>
            <a:prstGeom prst="ellipse">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0" name="Google Shape;270;ge472848fcc_2_1477"/>
            <p:cNvSpPr/>
            <p:nvPr/>
          </p:nvSpPr>
          <p:spPr>
            <a:xfrm rot="-6597701">
              <a:off x="3267625" y="1113818"/>
              <a:ext cx="274172" cy="274172"/>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1" name="Google Shape;271;ge472848fcc_2_1477"/>
          <p:cNvGrpSpPr/>
          <p:nvPr/>
        </p:nvGrpSpPr>
        <p:grpSpPr>
          <a:xfrm>
            <a:off x="5624644" y="2547960"/>
            <a:ext cx="3253519" cy="3253519"/>
            <a:chOff x="4447194" y="1815766"/>
            <a:chExt cx="2440200" cy="2440200"/>
          </a:xfrm>
        </p:grpSpPr>
        <p:sp>
          <p:nvSpPr>
            <p:cNvPr id="272" name="Google Shape;272;ge472848fcc_2_1477"/>
            <p:cNvSpPr/>
            <p:nvPr/>
          </p:nvSpPr>
          <p:spPr>
            <a:xfrm>
              <a:off x="4447194" y="1815766"/>
              <a:ext cx="2440200" cy="2440200"/>
            </a:xfrm>
            <a:prstGeom prst="ellipse">
              <a:avLst/>
            </a:prstGeom>
            <a:solidFill>
              <a:srgbClr val="0C343D"/>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ge472848fcc_2_1477"/>
            <p:cNvSpPr txBox="1"/>
            <p:nvPr/>
          </p:nvSpPr>
          <p:spPr>
            <a:xfrm>
              <a:off x="4735950" y="2504275"/>
              <a:ext cx="1862700" cy="1163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100"/>
                <a:buFont typeface="Arial"/>
                <a:buNone/>
              </a:pPr>
              <a:r>
                <a:rPr lang="es-MX" sz="1600">
                  <a:solidFill>
                    <a:schemeClr val="lt1"/>
                  </a:solidFill>
                  <a:latin typeface="Roboto"/>
                  <a:ea typeface="Roboto"/>
                  <a:cs typeface="Roboto"/>
                  <a:sym typeface="Roboto"/>
                </a:rPr>
                <a:t>Áreas de la Inteligencia Artificial</a:t>
              </a:r>
              <a:endParaRPr sz="1600">
                <a:solidFill>
                  <a:srgbClr val="FFFFFF"/>
                </a:solidFill>
                <a:latin typeface="Roboto"/>
                <a:ea typeface="Roboto"/>
                <a:cs typeface="Roboto"/>
                <a:sym typeface="Roboto"/>
              </a:endParaRPr>
            </a:p>
          </p:txBody>
        </p:sp>
      </p:grpSp>
      <p:grpSp>
        <p:nvGrpSpPr>
          <p:cNvPr id="274" name="Google Shape;274;ge472848fcc_2_1477"/>
          <p:cNvGrpSpPr/>
          <p:nvPr/>
        </p:nvGrpSpPr>
        <p:grpSpPr>
          <a:xfrm>
            <a:off x="4450999" y="1959025"/>
            <a:ext cx="1898353" cy="1898353"/>
            <a:chOff x="3490737" y="1374053"/>
            <a:chExt cx="1423800" cy="1423800"/>
          </a:xfrm>
        </p:grpSpPr>
        <p:sp>
          <p:nvSpPr>
            <p:cNvPr id="275" name="Google Shape;275;ge472848fcc_2_1477"/>
            <p:cNvSpPr/>
            <p:nvPr/>
          </p:nvSpPr>
          <p:spPr>
            <a:xfrm>
              <a:off x="3490737" y="1374053"/>
              <a:ext cx="1423800" cy="1423800"/>
            </a:xfrm>
            <a:prstGeom prst="ellipse">
              <a:avLst/>
            </a:prstGeom>
            <a:solidFill>
              <a:srgbClr val="134F5C"/>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ge472848fcc_2_1477"/>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300">
                  <a:solidFill>
                    <a:srgbClr val="FFFFFF"/>
                  </a:solidFill>
                  <a:latin typeface="Roboto"/>
                  <a:ea typeface="Roboto"/>
                  <a:cs typeface="Roboto"/>
                  <a:sym typeface="Roboto"/>
                </a:rPr>
                <a:t>Área Clásica</a:t>
              </a:r>
              <a:endParaRPr sz="1300">
                <a:solidFill>
                  <a:srgbClr val="FFFFFF"/>
                </a:solidFill>
                <a:latin typeface="Roboto"/>
                <a:ea typeface="Roboto"/>
                <a:cs typeface="Roboto"/>
                <a:sym typeface="Roboto"/>
              </a:endParaRPr>
            </a:p>
          </p:txBody>
        </p:sp>
      </p:grpSp>
      <p:grpSp>
        <p:nvGrpSpPr>
          <p:cNvPr id="277" name="Google Shape;277;ge472848fcc_2_1477"/>
          <p:cNvGrpSpPr/>
          <p:nvPr/>
        </p:nvGrpSpPr>
        <p:grpSpPr>
          <a:xfrm>
            <a:off x="3996183" y="4044594"/>
            <a:ext cx="1998350" cy="1998350"/>
            <a:chOff x="644203" y="3718814"/>
            <a:chExt cx="1498800" cy="1498800"/>
          </a:xfrm>
        </p:grpSpPr>
        <p:sp>
          <p:nvSpPr>
            <p:cNvPr id="278" name="Google Shape;278;ge472848fcc_2_1477"/>
            <p:cNvSpPr/>
            <p:nvPr/>
          </p:nvSpPr>
          <p:spPr>
            <a:xfrm>
              <a:off x="644203" y="3718814"/>
              <a:ext cx="1498800" cy="1498800"/>
            </a:xfrm>
            <a:prstGeom prst="ellipse">
              <a:avLst/>
            </a:prstGeom>
            <a:solidFill>
              <a:srgbClr val="134F5C"/>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9" name="Google Shape;279;ge472848fcc_2_1477"/>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300">
                  <a:solidFill>
                    <a:srgbClr val="FFFFFF"/>
                  </a:solidFill>
                  <a:latin typeface="Roboto"/>
                  <a:ea typeface="Roboto"/>
                  <a:cs typeface="Roboto"/>
                  <a:sym typeface="Roboto"/>
                </a:rPr>
                <a:t>Área de Vanguardia</a:t>
              </a:r>
              <a:endParaRPr sz="1300">
                <a:solidFill>
                  <a:srgbClr val="FFFFFF"/>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e472848fcc_2_2695"/>
          <p:cNvSpPr/>
          <p:nvPr/>
        </p:nvSpPr>
        <p:spPr>
          <a:xfrm rot="10800000">
            <a:off x="7430751" y="2371536"/>
            <a:ext cx="864000" cy="864000"/>
          </a:xfrm>
          <a:prstGeom prst="ellipse">
            <a:avLst/>
          </a:prstGeom>
          <a:noFill/>
          <a:ln w="28575" cap="flat" cmpd="sng">
            <a:solidFill>
              <a:srgbClr val="FBA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285" name="Google Shape;285;ge472848fcc_2_2695"/>
          <p:cNvSpPr/>
          <p:nvPr/>
        </p:nvSpPr>
        <p:spPr>
          <a:xfrm rot="10800000">
            <a:off x="7346337" y="2287122"/>
            <a:ext cx="1044000" cy="1044000"/>
          </a:xfrm>
          <a:prstGeom prst="ellipse">
            <a:avLst/>
          </a:prstGeom>
          <a:noFill/>
          <a:ln w="28575" cap="flat" cmpd="sng">
            <a:solidFill>
              <a:srgbClr val="FBA2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286" name="Google Shape;286;ge472848fcc_2_2695"/>
          <p:cNvSpPr/>
          <p:nvPr/>
        </p:nvSpPr>
        <p:spPr>
          <a:xfrm rot="10800000">
            <a:off x="9548461" y="2394686"/>
            <a:ext cx="864000" cy="864000"/>
          </a:xfrm>
          <a:prstGeom prst="ellipse">
            <a:avLst/>
          </a:prstGeom>
          <a:noFill/>
          <a:ln w="28575" cap="flat" cmpd="sng">
            <a:solidFill>
              <a:srgbClr val="0737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287" name="Google Shape;287;ge472848fcc_2_2695"/>
          <p:cNvSpPr/>
          <p:nvPr/>
        </p:nvSpPr>
        <p:spPr>
          <a:xfrm rot="10800000">
            <a:off x="9464047" y="2310272"/>
            <a:ext cx="1044000" cy="1044000"/>
          </a:xfrm>
          <a:prstGeom prst="ellipse">
            <a:avLst/>
          </a:prstGeom>
          <a:noFill/>
          <a:ln w="28575" cap="flat" cmpd="sng">
            <a:solidFill>
              <a:srgbClr val="07376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288" name="Google Shape;288;ge472848fcc_2_2695"/>
          <p:cNvSpPr txBox="1">
            <a:spLocks noGrp="1"/>
          </p:cNvSpPr>
          <p:nvPr>
            <p:ph type="ctrTitle"/>
          </p:nvPr>
        </p:nvSpPr>
        <p:spPr>
          <a:xfrm>
            <a:off x="1582125" y="547642"/>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 Clásica de la IA</a:t>
            </a:r>
            <a:endParaRPr/>
          </a:p>
        </p:txBody>
      </p:sp>
      <p:cxnSp>
        <p:nvCxnSpPr>
          <p:cNvPr id="289" name="Google Shape;289;ge472848fcc_2_2695"/>
          <p:cNvCxnSpPr/>
          <p:nvPr/>
        </p:nvCxnSpPr>
        <p:spPr>
          <a:xfrm>
            <a:off x="702779" y="3695092"/>
            <a:ext cx="10541400" cy="0"/>
          </a:xfrm>
          <a:prstGeom prst="straightConnector1">
            <a:avLst/>
          </a:prstGeom>
          <a:noFill/>
          <a:ln w="15875" cap="flat" cmpd="sng">
            <a:solidFill>
              <a:srgbClr val="2C2F45"/>
            </a:solidFill>
            <a:prstDash val="solid"/>
            <a:miter lim="800000"/>
            <a:headEnd type="none" w="sm" len="sm"/>
            <a:tailEnd type="none" w="sm" len="sm"/>
          </a:ln>
        </p:spPr>
      </p:cxnSp>
      <p:grpSp>
        <p:nvGrpSpPr>
          <p:cNvPr id="290" name="Google Shape;290;ge472848fcc_2_2695"/>
          <p:cNvGrpSpPr/>
          <p:nvPr/>
        </p:nvGrpSpPr>
        <p:grpSpPr>
          <a:xfrm>
            <a:off x="1110926" y="3921075"/>
            <a:ext cx="1898902" cy="1689260"/>
            <a:chOff x="4993893" y="4474087"/>
            <a:chExt cx="1898902" cy="1689260"/>
          </a:xfrm>
        </p:grpSpPr>
        <p:sp>
          <p:nvSpPr>
            <p:cNvPr id="291" name="Google Shape;291;ge472848fcc_2_2695"/>
            <p:cNvSpPr txBox="1"/>
            <p:nvPr/>
          </p:nvSpPr>
          <p:spPr>
            <a:xfrm>
              <a:off x="4993893" y="51475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t>programa informático que simula el juicio y el comportamiento de un experto en</a:t>
              </a:r>
              <a:endParaRPr sz="1200"/>
            </a:p>
            <a:p>
              <a:pPr marL="0" marR="0" lvl="0" indent="0" algn="l" rtl="0">
                <a:spcBef>
                  <a:spcPts val="0"/>
                </a:spcBef>
                <a:spcAft>
                  <a:spcPts val="0"/>
                </a:spcAft>
                <a:buNone/>
              </a:pPr>
              <a:r>
                <a:rPr lang="es-MX" sz="1200"/>
                <a:t>una materia</a:t>
              </a:r>
              <a:endParaRPr sz="1200"/>
            </a:p>
          </p:txBody>
        </p:sp>
        <p:sp>
          <p:nvSpPr>
            <p:cNvPr id="292" name="Google Shape;292;ge472848fcc_2_2695"/>
            <p:cNvSpPr txBox="1"/>
            <p:nvPr/>
          </p:nvSpPr>
          <p:spPr>
            <a:xfrm>
              <a:off x="5002495" y="4474087"/>
              <a:ext cx="189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680C3"/>
                  </a:solidFill>
                </a:rPr>
                <a:t>Sistemas Expertos</a:t>
              </a:r>
              <a:endParaRPr sz="2000">
                <a:solidFill>
                  <a:srgbClr val="0680C3"/>
                </a:solidFill>
                <a:latin typeface="Arial"/>
                <a:ea typeface="Arial"/>
                <a:cs typeface="Arial"/>
                <a:sym typeface="Arial"/>
              </a:endParaRPr>
            </a:p>
          </p:txBody>
        </p:sp>
      </p:grpSp>
      <p:grpSp>
        <p:nvGrpSpPr>
          <p:cNvPr id="293" name="Google Shape;293;ge472848fcc_2_2695"/>
          <p:cNvGrpSpPr/>
          <p:nvPr/>
        </p:nvGrpSpPr>
        <p:grpSpPr>
          <a:xfrm>
            <a:off x="3042239" y="3921075"/>
            <a:ext cx="1918386" cy="1701960"/>
            <a:chOff x="7816920" y="4474087"/>
            <a:chExt cx="1918386" cy="1701960"/>
          </a:xfrm>
        </p:grpSpPr>
        <p:sp>
          <p:nvSpPr>
            <p:cNvPr id="294" name="Google Shape;294;ge472848fcc_2_2695"/>
            <p:cNvSpPr txBox="1"/>
            <p:nvPr/>
          </p:nvSpPr>
          <p:spPr>
            <a:xfrm>
              <a:off x="7816920" y="51602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Capaz de autoprogramarse para adaptarse a</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su entorno.</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295" name="Google Shape;295;ge472848fcc_2_2695"/>
            <p:cNvSpPr txBox="1"/>
            <p:nvPr/>
          </p:nvSpPr>
          <p:spPr>
            <a:xfrm>
              <a:off x="7836306" y="4474087"/>
              <a:ext cx="18990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7A398"/>
                  </a:solidFill>
                </a:rPr>
                <a:t>Aprendizaje Automático</a:t>
              </a:r>
              <a:endParaRPr sz="2000">
                <a:solidFill>
                  <a:srgbClr val="07A398"/>
                </a:solidFill>
                <a:latin typeface="Arial"/>
                <a:ea typeface="Arial"/>
                <a:cs typeface="Arial"/>
                <a:sym typeface="Arial"/>
              </a:endParaRPr>
            </a:p>
          </p:txBody>
        </p:sp>
      </p:grpSp>
      <p:grpSp>
        <p:nvGrpSpPr>
          <p:cNvPr id="296" name="Google Shape;296;ge472848fcc_2_2695"/>
          <p:cNvGrpSpPr/>
          <p:nvPr/>
        </p:nvGrpSpPr>
        <p:grpSpPr>
          <a:xfrm>
            <a:off x="4938832" y="3997263"/>
            <a:ext cx="1890300" cy="1938022"/>
            <a:chOff x="10605227" y="4474075"/>
            <a:chExt cx="1890300" cy="1938022"/>
          </a:xfrm>
        </p:grpSpPr>
        <p:sp>
          <p:nvSpPr>
            <p:cNvPr id="297" name="Google Shape;297;ge472848fcc_2_2695"/>
            <p:cNvSpPr txBox="1"/>
            <p:nvPr/>
          </p:nvSpPr>
          <p:spPr>
            <a:xfrm>
              <a:off x="10605227" y="5026697"/>
              <a:ext cx="18903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Artefactos autónomos capaces de llevar a cabo diversas tareas mecánicas de manera flexible</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e inteligente,</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298" name="Google Shape;298;ge472848fcc_2_2695"/>
            <p:cNvSpPr txBox="1"/>
            <p:nvPr/>
          </p:nvSpPr>
          <p:spPr>
            <a:xfrm>
              <a:off x="10648355" y="4474075"/>
              <a:ext cx="14403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90C221"/>
                  </a:solidFill>
                </a:rPr>
                <a:t>Robótica</a:t>
              </a:r>
              <a:endParaRPr sz="2000">
                <a:solidFill>
                  <a:srgbClr val="90C221"/>
                </a:solidFill>
                <a:latin typeface="Arial"/>
                <a:ea typeface="Arial"/>
                <a:cs typeface="Arial"/>
                <a:sym typeface="Arial"/>
              </a:endParaRPr>
            </a:p>
          </p:txBody>
        </p:sp>
      </p:grpSp>
      <p:sp>
        <p:nvSpPr>
          <p:cNvPr id="299" name="Google Shape;299;ge472848fcc_2_2695"/>
          <p:cNvSpPr/>
          <p:nvPr/>
        </p:nvSpPr>
        <p:spPr>
          <a:xfrm rot="10800000">
            <a:off x="1186628" y="2371760"/>
            <a:ext cx="864000" cy="864000"/>
          </a:xfrm>
          <a:prstGeom prst="ellipse">
            <a:avLst/>
          </a:prstGeom>
          <a:noFill/>
          <a:ln w="28575" cap="flat" cmpd="sng">
            <a:solidFill>
              <a:srgbClr val="0680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0" name="Google Shape;300;ge472848fcc_2_2695"/>
          <p:cNvSpPr/>
          <p:nvPr/>
        </p:nvSpPr>
        <p:spPr>
          <a:xfrm rot="10800000">
            <a:off x="1102214" y="2287346"/>
            <a:ext cx="1044000" cy="1044000"/>
          </a:xfrm>
          <a:prstGeom prst="ellipse">
            <a:avLst/>
          </a:prstGeom>
          <a:noFill/>
          <a:ln w="28575" cap="flat" cmpd="sng">
            <a:solidFill>
              <a:srgbClr val="0680C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01" name="Google Shape;301;ge472848fcc_2_2695"/>
          <p:cNvSpPr/>
          <p:nvPr/>
        </p:nvSpPr>
        <p:spPr>
          <a:xfrm rot="10800000">
            <a:off x="3230548" y="2371648"/>
            <a:ext cx="864000" cy="864000"/>
          </a:xfrm>
          <a:prstGeom prst="ellipse">
            <a:avLst/>
          </a:prstGeom>
          <a:noFill/>
          <a:ln w="28575" cap="flat" cmpd="sng">
            <a:solidFill>
              <a:srgbClr val="07A3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2" name="Google Shape;302;ge472848fcc_2_2695"/>
          <p:cNvSpPr/>
          <p:nvPr/>
        </p:nvSpPr>
        <p:spPr>
          <a:xfrm rot="10800000">
            <a:off x="3146135" y="2287234"/>
            <a:ext cx="1044000" cy="1044000"/>
          </a:xfrm>
          <a:prstGeom prst="ellipse">
            <a:avLst/>
          </a:prstGeom>
          <a:noFill/>
          <a:ln w="28575" cap="flat" cmpd="sng">
            <a:solidFill>
              <a:srgbClr val="07A398"/>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03" name="Google Shape;303;ge472848fcc_2_2695"/>
          <p:cNvSpPr/>
          <p:nvPr/>
        </p:nvSpPr>
        <p:spPr>
          <a:xfrm rot="10800000">
            <a:off x="5281572" y="2371536"/>
            <a:ext cx="864000" cy="864000"/>
          </a:xfrm>
          <a:prstGeom prst="ellipse">
            <a:avLst/>
          </a:prstGeom>
          <a:noFill/>
          <a:ln w="28575" cap="flat" cmpd="sng">
            <a:solidFill>
              <a:srgbClr val="90C2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4" name="Google Shape;304;ge472848fcc_2_2695"/>
          <p:cNvSpPr/>
          <p:nvPr/>
        </p:nvSpPr>
        <p:spPr>
          <a:xfrm rot="10800000">
            <a:off x="5197159" y="2287122"/>
            <a:ext cx="1044000" cy="1044000"/>
          </a:xfrm>
          <a:prstGeom prst="ellipse">
            <a:avLst/>
          </a:prstGeom>
          <a:noFill/>
          <a:ln w="28575" cap="flat" cmpd="sng">
            <a:solidFill>
              <a:srgbClr val="90C22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cxnSp>
        <p:nvCxnSpPr>
          <p:cNvPr id="305" name="Google Shape;305;ge472848fcc_2_2695"/>
          <p:cNvCxnSpPr/>
          <p:nvPr/>
        </p:nvCxnSpPr>
        <p:spPr>
          <a:xfrm rot="10800000">
            <a:off x="2238498" y="2832280"/>
            <a:ext cx="804600" cy="0"/>
          </a:xfrm>
          <a:prstGeom prst="straightConnector1">
            <a:avLst/>
          </a:prstGeom>
          <a:noFill/>
          <a:ln w="28575" cap="flat" cmpd="sng">
            <a:solidFill>
              <a:srgbClr val="0680C3"/>
            </a:solidFill>
            <a:prstDash val="dot"/>
            <a:miter lim="800000"/>
            <a:headEnd type="triangle" w="med" len="med"/>
            <a:tailEnd type="triangle" w="med" len="med"/>
          </a:ln>
        </p:spPr>
      </p:cxnSp>
      <p:cxnSp>
        <p:nvCxnSpPr>
          <p:cNvPr id="306" name="Google Shape;306;ge472848fcc_2_2695"/>
          <p:cNvCxnSpPr/>
          <p:nvPr/>
        </p:nvCxnSpPr>
        <p:spPr>
          <a:xfrm rot="10800000">
            <a:off x="4296788" y="2816404"/>
            <a:ext cx="804600" cy="0"/>
          </a:xfrm>
          <a:prstGeom prst="straightConnector1">
            <a:avLst/>
          </a:prstGeom>
          <a:noFill/>
          <a:ln w="28575" cap="flat" cmpd="sng">
            <a:solidFill>
              <a:srgbClr val="07A398"/>
            </a:solidFill>
            <a:prstDash val="dot"/>
            <a:miter lim="800000"/>
            <a:headEnd type="triangle" w="med" len="med"/>
            <a:tailEnd type="triangle" w="med" len="med"/>
          </a:ln>
        </p:spPr>
      </p:cxnSp>
      <p:sp>
        <p:nvSpPr>
          <p:cNvPr id="307" name="Google Shape;307;ge472848fcc_2_2695"/>
          <p:cNvSpPr/>
          <p:nvPr/>
        </p:nvSpPr>
        <p:spPr>
          <a:xfrm flipH="1">
            <a:off x="7697724" y="2640948"/>
            <a:ext cx="394151" cy="325150"/>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cxnSp>
        <p:nvCxnSpPr>
          <p:cNvPr id="308" name="Google Shape;308;ge472848fcc_2_2695"/>
          <p:cNvCxnSpPr/>
          <p:nvPr/>
        </p:nvCxnSpPr>
        <p:spPr>
          <a:xfrm rot="10800000">
            <a:off x="6377032" y="2816404"/>
            <a:ext cx="804600" cy="0"/>
          </a:xfrm>
          <a:prstGeom prst="straightConnector1">
            <a:avLst/>
          </a:prstGeom>
          <a:noFill/>
          <a:ln w="28575" cap="flat" cmpd="sng">
            <a:solidFill>
              <a:srgbClr val="90C221"/>
            </a:solidFill>
            <a:prstDash val="dot"/>
            <a:miter lim="800000"/>
            <a:headEnd type="triangle" w="med" len="med"/>
            <a:tailEnd type="triangle" w="med" len="med"/>
          </a:ln>
        </p:spPr>
      </p:cxnSp>
      <p:grpSp>
        <p:nvGrpSpPr>
          <p:cNvPr id="309" name="Google Shape;309;ge472848fcc_2_2695"/>
          <p:cNvGrpSpPr/>
          <p:nvPr/>
        </p:nvGrpSpPr>
        <p:grpSpPr>
          <a:xfrm>
            <a:off x="6771769" y="3991054"/>
            <a:ext cx="2420718" cy="1345360"/>
            <a:chOff x="10461437" y="4474087"/>
            <a:chExt cx="1890300" cy="1345360"/>
          </a:xfrm>
        </p:grpSpPr>
        <p:sp>
          <p:nvSpPr>
            <p:cNvPr id="310" name="Google Shape;310;ge472848fcc_2_2695"/>
            <p:cNvSpPr txBox="1"/>
            <p:nvPr/>
          </p:nvSpPr>
          <p:spPr>
            <a:xfrm>
              <a:off x="10461437" y="5172947"/>
              <a:ext cx="1890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262626"/>
                  </a:solidFill>
                </a:rPr>
                <a:t>Sistemas capaces de reconocer, procesar y emular el lenguaje humano.</a:t>
              </a:r>
              <a:endParaRPr/>
            </a:p>
          </p:txBody>
        </p:sp>
        <p:sp>
          <p:nvSpPr>
            <p:cNvPr id="311" name="Google Shape;311;ge472848fcc_2_2695"/>
            <p:cNvSpPr txBox="1"/>
            <p:nvPr/>
          </p:nvSpPr>
          <p:spPr>
            <a:xfrm>
              <a:off x="10491649" y="4474087"/>
              <a:ext cx="18600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FBA200"/>
                  </a:solidFill>
                </a:rPr>
                <a:t>Procesamiento del lenguaje Natural</a:t>
              </a:r>
              <a:endParaRPr sz="2000">
                <a:solidFill>
                  <a:srgbClr val="FBA200"/>
                </a:solidFill>
                <a:latin typeface="Arial"/>
                <a:ea typeface="Arial"/>
                <a:cs typeface="Arial"/>
                <a:sym typeface="Arial"/>
              </a:endParaRPr>
            </a:p>
          </p:txBody>
        </p:sp>
      </p:grpSp>
      <p:cxnSp>
        <p:nvCxnSpPr>
          <p:cNvPr id="312" name="Google Shape;312;ge472848fcc_2_2695"/>
          <p:cNvCxnSpPr/>
          <p:nvPr/>
        </p:nvCxnSpPr>
        <p:spPr>
          <a:xfrm rot="10800000">
            <a:off x="8517897" y="2816404"/>
            <a:ext cx="804600" cy="0"/>
          </a:xfrm>
          <a:prstGeom prst="straightConnector1">
            <a:avLst/>
          </a:prstGeom>
          <a:noFill/>
          <a:ln w="28575" cap="flat" cmpd="sng">
            <a:solidFill>
              <a:srgbClr val="FBA200"/>
            </a:solidFill>
            <a:prstDash val="dot"/>
            <a:miter lim="800000"/>
            <a:headEnd type="triangle" w="med" len="med"/>
            <a:tailEnd type="triangle" w="med" len="med"/>
          </a:ln>
        </p:spPr>
      </p:cxnSp>
      <p:grpSp>
        <p:nvGrpSpPr>
          <p:cNvPr id="313" name="Google Shape;313;ge472848fcc_2_2695"/>
          <p:cNvGrpSpPr/>
          <p:nvPr/>
        </p:nvGrpSpPr>
        <p:grpSpPr>
          <a:xfrm>
            <a:off x="9133969" y="3991054"/>
            <a:ext cx="2420718" cy="1529860"/>
            <a:chOff x="10401933" y="4474087"/>
            <a:chExt cx="1890300" cy="1529860"/>
          </a:xfrm>
        </p:grpSpPr>
        <p:sp>
          <p:nvSpPr>
            <p:cNvPr id="314" name="Google Shape;314;ge472848fcc_2_2695"/>
            <p:cNvSpPr txBox="1"/>
            <p:nvPr/>
          </p:nvSpPr>
          <p:spPr>
            <a:xfrm>
              <a:off x="10401933" y="5172947"/>
              <a:ext cx="18903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extracción de información del mundo físico a partir de imágenes</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15" name="Google Shape;315;ge472848fcc_2_2695"/>
            <p:cNvSpPr txBox="1"/>
            <p:nvPr/>
          </p:nvSpPr>
          <p:spPr>
            <a:xfrm>
              <a:off x="10432146"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1C4587"/>
                  </a:solidFill>
                </a:rPr>
                <a:t>Visión Artificial</a:t>
              </a:r>
              <a:endParaRPr sz="2000">
                <a:solidFill>
                  <a:srgbClr val="1C4587"/>
                </a:solidFill>
                <a:latin typeface="Arial"/>
                <a:ea typeface="Arial"/>
                <a:cs typeface="Arial"/>
                <a:sym typeface="Arial"/>
              </a:endParaRPr>
            </a:p>
          </p:txBody>
        </p:sp>
      </p:grpSp>
      <p:pic>
        <p:nvPicPr>
          <p:cNvPr id="316" name="Google Shape;316;ge472848fcc_2_2695" descr="Hombre programador con relleno sólido"/>
          <p:cNvPicPr preferRelativeResize="0"/>
          <p:nvPr/>
        </p:nvPicPr>
        <p:blipFill rotWithShape="1">
          <a:blip r:embed="rId3">
            <a:alphaModFix/>
          </a:blip>
          <a:srcRect/>
          <a:stretch/>
        </p:blipFill>
        <p:spPr>
          <a:xfrm>
            <a:off x="1321038" y="2506166"/>
            <a:ext cx="595175" cy="595175"/>
          </a:xfrm>
          <a:prstGeom prst="rect">
            <a:avLst/>
          </a:prstGeom>
          <a:noFill/>
          <a:ln>
            <a:noFill/>
          </a:ln>
        </p:spPr>
      </p:pic>
      <p:pic>
        <p:nvPicPr>
          <p:cNvPr id="317" name="Google Shape;317;ge472848fcc_2_2695" descr="Aprendizaje remoto de matemáticas con relleno sólido"/>
          <p:cNvPicPr preferRelativeResize="0"/>
          <p:nvPr/>
        </p:nvPicPr>
        <p:blipFill rotWithShape="1">
          <a:blip r:embed="rId4">
            <a:alphaModFix/>
          </a:blip>
          <a:srcRect/>
          <a:stretch/>
        </p:blipFill>
        <p:spPr>
          <a:xfrm>
            <a:off x="3344385" y="2483790"/>
            <a:ext cx="651125" cy="651125"/>
          </a:xfrm>
          <a:prstGeom prst="rect">
            <a:avLst/>
          </a:prstGeom>
          <a:noFill/>
          <a:ln>
            <a:noFill/>
          </a:ln>
        </p:spPr>
      </p:pic>
      <p:pic>
        <p:nvPicPr>
          <p:cNvPr id="318" name="Google Shape;318;ge472848fcc_2_2695" descr="Mano de Robot con relleno sólido"/>
          <p:cNvPicPr preferRelativeResize="0"/>
          <p:nvPr/>
        </p:nvPicPr>
        <p:blipFill rotWithShape="1">
          <a:blip r:embed="rId5">
            <a:alphaModFix/>
          </a:blip>
          <a:srcRect/>
          <a:stretch/>
        </p:blipFill>
        <p:spPr>
          <a:xfrm>
            <a:off x="5416672" y="2477965"/>
            <a:ext cx="651125" cy="651125"/>
          </a:xfrm>
          <a:prstGeom prst="rect">
            <a:avLst/>
          </a:prstGeom>
          <a:noFill/>
          <a:ln>
            <a:noFill/>
          </a:ln>
        </p:spPr>
      </p:pic>
      <p:pic>
        <p:nvPicPr>
          <p:cNvPr id="319" name="Google Shape;319;ge472848fcc_2_2695" descr="Ojo con relleno sólido"/>
          <p:cNvPicPr preferRelativeResize="0"/>
          <p:nvPr/>
        </p:nvPicPr>
        <p:blipFill rotWithShape="1">
          <a:blip r:embed="rId6">
            <a:alphaModFix/>
          </a:blip>
          <a:srcRect/>
          <a:stretch/>
        </p:blipFill>
        <p:spPr>
          <a:xfrm>
            <a:off x="9591076" y="2429975"/>
            <a:ext cx="804600" cy="80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e472848fcc_2_2760"/>
          <p:cNvSpPr/>
          <p:nvPr/>
        </p:nvSpPr>
        <p:spPr>
          <a:xfrm rot="10800000">
            <a:off x="7430751" y="2371536"/>
            <a:ext cx="864000" cy="864000"/>
          </a:xfrm>
          <a:prstGeom prst="ellipse">
            <a:avLst/>
          </a:prstGeom>
          <a:noFill/>
          <a:ln w="28575" cap="flat" cmpd="sng">
            <a:solidFill>
              <a:srgbClr val="FBA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25" name="Google Shape;325;ge472848fcc_2_2760"/>
          <p:cNvSpPr/>
          <p:nvPr/>
        </p:nvSpPr>
        <p:spPr>
          <a:xfrm rot="10800000">
            <a:off x="7346337" y="2287122"/>
            <a:ext cx="1044000" cy="1044000"/>
          </a:xfrm>
          <a:prstGeom prst="ellipse">
            <a:avLst/>
          </a:prstGeom>
          <a:noFill/>
          <a:ln w="28575" cap="flat" cmpd="sng">
            <a:solidFill>
              <a:srgbClr val="FBA2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26" name="Google Shape;326;ge472848fcc_2_2760"/>
          <p:cNvSpPr/>
          <p:nvPr/>
        </p:nvSpPr>
        <p:spPr>
          <a:xfrm rot="10800000">
            <a:off x="9548461" y="2394686"/>
            <a:ext cx="864000" cy="864000"/>
          </a:xfrm>
          <a:prstGeom prst="ellipse">
            <a:avLst/>
          </a:prstGeom>
          <a:noFill/>
          <a:ln w="28575" cap="flat" cmpd="sng">
            <a:solidFill>
              <a:srgbClr val="0737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27" name="Google Shape;327;ge472848fcc_2_2760"/>
          <p:cNvSpPr/>
          <p:nvPr/>
        </p:nvSpPr>
        <p:spPr>
          <a:xfrm rot="10800000">
            <a:off x="9464047" y="2310272"/>
            <a:ext cx="1044000" cy="1044000"/>
          </a:xfrm>
          <a:prstGeom prst="ellipse">
            <a:avLst/>
          </a:prstGeom>
          <a:noFill/>
          <a:ln w="28575" cap="flat" cmpd="sng">
            <a:solidFill>
              <a:srgbClr val="07376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28" name="Google Shape;328;ge472848fcc_2_2760"/>
          <p:cNvSpPr txBox="1">
            <a:spLocks noGrp="1"/>
          </p:cNvSpPr>
          <p:nvPr>
            <p:ph type="ctrTitle"/>
          </p:nvPr>
        </p:nvSpPr>
        <p:spPr>
          <a:xfrm>
            <a:off x="1589375" y="580567"/>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 de Vanguardia de la IA</a:t>
            </a:r>
            <a:endParaRPr/>
          </a:p>
        </p:txBody>
      </p:sp>
      <p:cxnSp>
        <p:nvCxnSpPr>
          <p:cNvPr id="329" name="Google Shape;329;ge472848fcc_2_2760"/>
          <p:cNvCxnSpPr/>
          <p:nvPr/>
        </p:nvCxnSpPr>
        <p:spPr>
          <a:xfrm>
            <a:off x="702779" y="3695092"/>
            <a:ext cx="10541400" cy="0"/>
          </a:xfrm>
          <a:prstGeom prst="straightConnector1">
            <a:avLst/>
          </a:prstGeom>
          <a:noFill/>
          <a:ln w="15875" cap="flat" cmpd="sng">
            <a:solidFill>
              <a:srgbClr val="2C2F45"/>
            </a:solidFill>
            <a:prstDash val="solid"/>
            <a:miter lim="800000"/>
            <a:headEnd type="none" w="sm" len="sm"/>
            <a:tailEnd type="none" w="sm" len="sm"/>
          </a:ln>
        </p:spPr>
      </p:cxnSp>
      <p:grpSp>
        <p:nvGrpSpPr>
          <p:cNvPr id="330" name="Google Shape;330;ge472848fcc_2_2760"/>
          <p:cNvGrpSpPr/>
          <p:nvPr/>
        </p:nvGrpSpPr>
        <p:grpSpPr>
          <a:xfrm>
            <a:off x="1110926" y="3921075"/>
            <a:ext cx="1898902" cy="2243360"/>
            <a:chOff x="4993893" y="4474087"/>
            <a:chExt cx="1898902" cy="2243360"/>
          </a:xfrm>
        </p:grpSpPr>
        <p:sp>
          <p:nvSpPr>
            <p:cNvPr id="331" name="Google Shape;331;ge472848fcc_2_2760"/>
            <p:cNvSpPr txBox="1"/>
            <p:nvPr/>
          </p:nvSpPr>
          <p:spPr>
            <a:xfrm>
              <a:off x="4993893" y="5147547"/>
              <a:ext cx="18903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t>Adquieren conocimiento a partir de</a:t>
              </a:r>
              <a:endParaRPr sz="1200"/>
            </a:p>
            <a:p>
              <a:pPr marL="0" marR="0" lvl="0" indent="0" algn="l" rtl="0">
                <a:spcBef>
                  <a:spcPts val="0"/>
                </a:spcBef>
                <a:spcAft>
                  <a:spcPts val="0"/>
                </a:spcAft>
                <a:buClr>
                  <a:schemeClr val="dk1"/>
                </a:buClr>
                <a:buSzPts val="1100"/>
                <a:buFont typeface="Arial"/>
                <a:buNone/>
              </a:pPr>
              <a:r>
                <a:rPr lang="es-MX" sz="1200"/>
                <a:t>datos complejos o imprecisos, siendo utilizadas para extraer patrones y detectar tendencias</a:t>
              </a:r>
              <a:endParaRPr sz="1200"/>
            </a:p>
            <a:p>
              <a:pPr marL="0" marR="0" lvl="0" indent="0" algn="l" rtl="0">
                <a:spcBef>
                  <a:spcPts val="0"/>
                </a:spcBef>
                <a:spcAft>
                  <a:spcPts val="0"/>
                </a:spcAft>
                <a:buNone/>
              </a:pPr>
              <a:endParaRPr sz="1200"/>
            </a:p>
          </p:txBody>
        </p:sp>
        <p:sp>
          <p:nvSpPr>
            <p:cNvPr id="332" name="Google Shape;332;ge472848fcc_2_2760"/>
            <p:cNvSpPr txBox="1"/>
            <p:nvPr/>
          </p:nvSpPr>
          <p:spPr>
            <a:xfrm>
              <a:off x="5002495" y="4474087"/>
              <a:ext cx="189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680C3"/>
                  </a:solidFill>
                </a:rPr>
                <a:t>Redes Neuronales </a:t>
              </a:r>
              <a:endParaRPr sz="2000">
                <a:solidFill>
                  <a:srgbClr val="0680C3"/>
                </a:solidFill>
                <a:latin typeface="Arial"/>
                <a:ea typeface="Arial"/>
                <a:cs typeface="Arial"/>
                <a:sym typeface="Arial"/>
              </a:endParaRPr>
            </a:p>
          </p:txBody>
        </p:sp>
      </p:grpSp>
      <p:grpSp>
        <p:nvGrpSpPr>
          <p:cNvPr id="333" name="Google Shape;333;ge472848fcc_2_2760"/>
          <p:cNvGrpSpPr/>
          <p:nvPr/>
        </p:nvGrpSpPr>
        <p:grpSpPr>
          <a:xfrm>
            <a:off x="3042239" y="3921075"/>
            <a:ext cx="1918386" cy="1701960"/>
            <a:chOff x="7816920" y="4474087"/>
            <a:chExt cx="1918386" cy="1701960"/>
          </a:xfrm>
        </p:grpSpPr>
        <p:sp>
          <p:nvSpPr>
            <p:cNvPr id="334" name="Google Shape;334;ge472848fcc_2_2760"/>
            <p:cNvSpPr txBox="1"/>
            <p:nvPr/>
          </p:nvSpPr>
          <p:spPr>
            <a:xfrm>
              <a:off x="7816920" y="51602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Amplía la lógica Booleana para introducir el concepto de verdad</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parcial,</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35" name="Google Shape;335;ge472848fcc_2_2760"/>
            <p:cNvSpPr txBox="1"/>
            <p:nvPr/>
          </p:nvSpPr>
          <p:spPr>
            <a:xfrm>
              <a:off x="7836306" y="4474087"/>
              <a:ext cx="1899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7A398"/>
                  </a:solidFill>
                </a:rPr>
                <a:t>Lógica Difusa</a:t>
              </a:r>
              <a:endParaRPr sz="2000">
                <a:solidFill>
                  <a:srgbClr val="07A398"/>
                </a:solidFill>
                <a:latin typeface="Arial"/>
                <a:ea typeface="Arial"/>
                <a:cs typeface="Arial"/>
                <a:sym typeface="Arial"/>
              </a:endParaRPr>
            </a:p>
          </p:txBody>
        </p:sp>
      </p:grpSp>
      <p:grpSp>
        <p:nvGrpSpPr>
          <p:cNvPr id="336" name="Google Shape;336;ge472848fcc_2_2760"/>
          <p:cNvGrpSpPr/>
          <p:nvPr/>
        </p:nvGrpSpPr>
        <p:grpSpPr>
          <a:xfrm>
            <a:off x="4938832" y="3921063"/>
            <a:ext cx="1890300" cy="1891092"/>
            <a:chOff x="10605227" y="4474075"/>
            <a:chExt cx="1890300" cy="1891092"/>
          </a:xfrm>
        </p:grpSpPr>
        <p:sp>
          <p:nvSpPr>
            <p:cNvPr id="337" name="Google Shape;337;ge472848fcc_2_2760"/>
            <p:cNvSpPr txBox="1"/>
            <p:nvPr/>
          </p:nvSpPr>
          <p:spPr>
            <a:xfrm>
              <a:off x="10605227" y="5164567"/>
              <a:ext cx="1890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clase de algoritmo adaptativo estocástico, que implica búsqueda y</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optimización para lograr soluciones perfectas.</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38" name="Google Shape;338;ge472848fcc_2_2760"/>
            <p:cNvSpPr txBox="1"/>
            <p:nvPr/>
          </p:nvSpPr>
          <p:spPr>
            <a:xfrm>
              <a:off x="10648355" y="4474075"/>
              <a:ext cx="144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90C221"/>
                  </a:solidFill>
                </a:rPr>
                <a:t>Algoritmos Genéticos</a:t>
              </a:r>
              <a:endParaRPr sz="2000">
                <a:solidFill>
                  <a:srgbClr val="90C221"/>
                </a:solidFill>
                <a:latin typeface="Arial"/>
                <a:ea typeface="Arial"/>
                <a:cs typeface="Arial"/>
                <a:sym typeface="Arial"/>
              </a:endParaRPr>
            </a:p>
          </p:txBody>
        </p:sp>
      </p:grpSp>
      <p:sp>
        <p:nvSpPr>
          <p:cNvPr id="339" name="Google Shape;339;ge472848fcc_2_2760"/>
          <p:cNvSpPr/>
          <p:nvPr/>
        </p:nvSpPr>
        <p:spPr>
          <a:xfrm rot="10800000">
            <a:off x="1186628" y="2371760"/>
            <a:ext cx="864000" cy="864000"/>
          </a:xfrm>
          <a:prstGeom prst="ellipse">
            <a:avLst/>
          </a:prstGeom>
          <a:noFill/>
          <a:ln w="28575" cap="flat" cmpd="sng">
            <a:solidFill>
              <a:srgbClr val="0680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0" name="Google Shape;340;ge472848fcc_2_2760"/>
          <p:cNvSpPr/>
          <p:nvPr/>
        </p:nvSpPr>
        <p:spPr>
          <a:xfrm rot="10800000">
            <a:off x="1102214" y="2287346"/>
            <a:ext cx="1044000" cy="1044000"/>
          </a:xfrm>
          <a:prstGeom prst="ellipse">
            <a:avLst/>
          </a:prstGeom>
          <a:noFill/>
          <a:ln w="28575" cap="flat" cmpd="sng">
            <a:solidFill>
              <a:srgbClr val="0680C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41" name="Google Shape;341;ge472848fcc_2_2760"/>
          <p:cNvSpPr/>
          <p:nvPr/>
        </p:nvSpPr>
        <p:spPr>
          <a:xfrm rot="10800000">
            <a:off x="3230548" y="2371648"/>
            <a:ext cx="864000" cy="864000"/>
          </a:xfrm>
          <a:prstGeom prst="ellipse">
            <a:avLst/>
          </a:prstGeom>
          <a:noFill/>
          <a:ln w="28575" cap="flat" cmpd="sng">
            <a:solidFill>
              <a:srgbClr val="07A3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2" name="Google Shape;342;ge472848fcc_2_2760"/>
          <p:cNvSpPr/>
          <p:nvPr/>
        </p:nvSpPr>
        <p:spPr>
          <a:xfrm rot="10800000">
            <a:off x="3146135" y="2287234"/>
            <a:ext cx="1044000" cy="1044000"/>
          </a:xfrm>
          <a:prstGeom prst="ellipse">
            <a:avLst/>
          </a:prstGeom>
          <a:noFill/>
          <a:ln w="28575" cap="flat" cmpd="sng">
            <a:solidFill>
              <a:srgbClr val="07A398"/>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43" name="Google Shape;343;ge472848fcc_2_2760"/>
          <p:cNvSpPr/>
          <p:nvPr/>
        </p:nvSpPr>
        <p:spPr>
          <a:xfrm rot="10800000">
            <a:off x="5281572" y="2371536"/>
            <a:ext cx="864000" cy="864000"/>
          </a:xfrm>
          <a:prstGeom prst="ellipse">
            <a:avLst/>
          </a:prstGeom>
          <a:noFill/>
          <a:ln w="28575" cap="flat" cmpd="sng">
            <a:solidFill>
              <a:srgbClr val="90C2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4" name="Google Shape;344;ge472848fcc_2_2760"/>
          <p:cNvSpPr/>
          <p:nvPr/>
        </p:nvSpPr>
        <p:spPr>
          <a:xfrm rot="10800000">
            <a:off x="5197159" y="2287122"/>
            <a:ext cx="1044000" cy="1044000"/>
          </a:xfrm>
          <a:prstGeom prst="ellipse">
            <a:avLst/>
          </a:prstGeom>
          <a:noFill/>
          <a:ln w="28575" cap="flat" cmpd="sng">
            <a:solidFill>
              <a:srgbClr val="90C22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cxnSp>
        <p:nvCxnSpPr>
          <p:cNvPr id="345" name="Google Shape;345;ge472848fcc_2_2760"/>
          <p:cNvCxnSpPr/>
          <p:nvPr/>
        </p:nvCxnSpPr>
        <p:spPr>
          <a:xfrm rot="10800000">
            <a:off x="2238498" y="2832280"/>
            <a:ext cx="804600" cy="0"/>
          </a:xfrm>
          <a:prstGeom prst="straightConnector1">
            <a:avLst/>
          </a:prstGeom>
          <a:noFill/>
          <a:ln w="28575" cap="flat" cmpd="sng">
            <a:solidFill>
              <a:srgbClr val="0680C3"/>
            </a:solidFill>
            <a:prstDash val="dot"/>
            <a:miter lim="800000"/>
            <a:headEnd type="triangle" w="med" len="med"/>
            <a:tailEnd type="triangle" w="med" len="med"/>
          </a:ln>
        </p:spPr>
      </p:cxnSp>
      <p:cxnSp>
        <p:nvCxnSpPr>
          <p:cNvPr id="346" name="Google Shape;346;ge472848fcc_2_2760"/>
          <p:cNvCxnSpPr/>
          <p:nvPr/>
        </p:nvCxnSpPr>
        <p:spPr>
          <a:xfrm rot="10800000">
            <a:off x="4296788" y="2816404"/>
            <a:ext cx="804600" cy="0"/>
          </a:xfrm>
          <a:prstGeom prst="straightConnector1">
            <a:avLst/>
          </a:prstGeom>
          <a:noFill/>
          <a:ln w="28575" cap="flat" cmpd="sng">
            <a:solidFill>
              <a:srgbClr val="07A398"/>
            </a:solidFill>
            <a:prstDash val="dot"/>
            <a:miter lim="800000"/>
            <a:headEnd type="triangle" w="med" len="med"/>
            <a:tailEnd type="triangle" w="med" len="med"/>
          </a:ln>
        </p:spPr>
      </p:cxnSp>
      <p:cxnSp>
        <p:nvCxnSpPr>
          <p:cNvPr id="347" name="Google Shape;347;ge472848fcc_2_2760"/>
          <p:cNvCxnSpPr/>
          <p:nvPr/>
        </p:nvCxnSpPr>
        <p:spPr>
          <a:xfrm rot="10800000">
            <a:off x="6377032" y="2816404"/>
            <a:ext cx="804600" cy="0"/>
          </a:xfrm>
          <a:prstGeom prst="straightConnector1">
            <a:avLst/>
          </a:prstGeom>
          <a:noFill/>
          <a:ln w="28575" cap="flat" cmpd="sng">
            <a:solidFill>
              <a:srgbClr val="90C221"/>
            </a:solidFill>
            <a:prstDash val="dot"/>
            <a:miter lim="800000"/>
            <a:headEnd type="triangle" w="med" len="med"/>
            <a:tailEnd type="triangle" w="med" len="med"/>
          </a:ln>
        </p:spPr>
      </p:cxnSp>
      <p:grpSp>
        <p:nvGrpSpPr>
          <p:cNvPr id="348" name="Google Shape;348;ge472848fcc_2_2760"/>
          <p:cNvGrpSpPr/>
          <p:nvPr/>
        </p:nvGrpSpPr>
        <p:grpSpPr>
          <a:xfrm>
            <a:off x="6771769" y="3991054"/>
            <a:ext cx="2420718" cy="2453560"/>
            <a:chOff x="10461437" y="4474087"/>
            <a:chExt cx="1890300" cy="2453560"/>
          </a:xfrm>
        </p:grpSpPr>
        <p:sp>
          <p:nvSpPr>
            <p:cNvPr id="349" name="Google Shape;349;ge472848fcc_2_2760"/>
            <p:cNvSpPr txBox="1"/>
            <p:nvPr/>
          </p:nvSpPr>
          <p:spPr>
            <a:xfrm>
              <a:off x="10461437" y="5172947"/>
              <a:ext cx="18903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Recrea mundos artificiales en tiempo real que pueden ser captados por el espectador a través de</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diversos canales sensoriales. El usuario puede navegar "inmerso" a través de dicho mundo virtual.</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50" name="Google Shape;350;ge472848fcc_2_2760"/>
            <p:cNvSpPr txBox="1"/>
            <p:nvPr/>
          </p:nvSpPr>
          <p:spPr>
            <a:xfrm>
              <a:off x="10491649"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FBA200"/>
                  </a:solidFill>
                </a:rPr>
                <a:t>Realidad Virtual</a:t>
              </a:r>
              <a:endParaRPr sz="2000">
                <a:solidFill>
                  <a:srgbClr val="FBA200"/>
                </a:solidFill>
                <a:latin typeface="Arial"/>
                <a:ea typeface="Arial"/>
                <a:cs typeface="Arial"/>
                <a:sym typeface="Arial"/>
              </a:endParaRPr>
            </a:p>
          </p:txBody>
        </p:sp>
      </p:grpSp>
      <p:cxnSp>
        <p:nvCxnSpPr>
          <p:cNvPr id="351" name="Google Shape;351;ge472848fcc_2_2760"/>
          <p:cNvCxnSpPr/>
          <p:nvPr/>
        </p:nvCxnSpPr>
        <p:spPr>
          <a:xfrm rot="10800000">
            <a:off x="8517897" y="2816404"/>
            <a:ext cx="804600" cy="0"/>
          </a:xfrm>
          <a:prstGeom prst="straightConnector1">
            <a:avLst/>
          </a:prstGeom>
          <a:noFill/>
          <a:ln w="28575" cap="flat" cmpd="sng">
            <a:solidFill>
              <a:srgbClr val="FBA200"/>
            </a:solidFill>
            <a:prstDash val="dot"/>
            <a:miter lim="800000"/>
            <a:headEnd type="triangle" w="med" len="med"/>
            <a:tailEnd type="triangle" w="med" len="med"/>
          </a:ln>
        </p:spPr>
      </p:cxnSp>
      <p:grpSp>
        <p:nvGrpSpPr>
          <p:cNvPr id="352" name="Google Shape;352;ge472848fcc_2_2760"/>
          <p:cNvGrpSpPr/>
          <p:nvPr/>
        </p:nvGrpSpPr>
        <p:grpSpPr>
          <a:xfrm>
            <a:off x="9133969" y="3991054"/>
            <a:ext cx="2420718" cy="2268760"/>
            <a:chOff x="10401933" y="4474087"/>
            <a:chExt cx="1890300" cy="2268760"/>
          </a:xfrm>
        </p:grpSpPr>
        <p:sp>
          <p:nvSpPr>
            <p:cNvPr id="353" name="Google Shape;353;ge472848fcc_2_2760"/>
            <p:cNvSpPr txBox="1"/>
            <p:nvPr/>
          </p:nvSpPr>
          <p:spPr>
            <a:xfrm>
              <a:off x="10401933" y="5172947"/>
              <a:ext cx="18903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s-MX" sz="1200">
                  <a:solidFill>
                    <a:srgbClr val="262626"/>
                  </a:solidFill>
                </a:rPr>
                <a:t>Programas que trabajan como espías, observando las acciones realizadas por el usuario, las cuales son interpretadas y se guardan para llevar un control de las mismas.</a:t>
              </a:r>
              <a:endParaRPr sz="1200">
                <a:solidFill>
                  <a:srgbClr val="262626"/>
                </a:solidFill>
              </a:endParaRPr>
            </a:p>
            <a:p>
              <a:pPr marL="0" marR="0" lvl="0" indent="0" algn="l" rtl="0">
                <a:spcBef>
                  <a:spcPts val="0"/>
                </a:spcBef>
                <a:spcAft>
                  <a:spcPts val="0"/>
                </a:spcAft>
                <a:buSzPts val="1100"/>
                <a:buNone/>
              </a:pP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54" name="Google Shape;354;ge472848fcc_2_2760"/>
            <p:cNvSpPr txBox="1"/>
            <p:nvPr/>
          </p:nvSpPr>
          <p:spPr>
            <a:xfrm>
              <a:off x="10432146"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1C4587"/>
                  </a:solidFill>
                </a:rPr>
                <a:t>Agentes (Wizards)</a:t>
              </a:r>
              <a:endParaRPr sz="2000">
                <a:solidFill>
                  <a:srgbClr val="1C4587"/>
                </a:solidFill>
                <a:latin typeface="Arial"/>
                <a:ea typeface="Arial"/>
                <a:cs typeface="Arial"/>
                <a:sym typeface="Arial"/>
              </a:endParaRPr>
            </a:p>
          </p:txBody>
        </p:sp>
      </p:grpSp>
      <p:pic>
        <p:nvPicPr>
          <p:cNvPr id="355" name="Google Shape;355;ge472848fcc_2_2760" descr="Conexiones con relleno sólido"/>
          <p:cNvPicPr preferRelativeResize="0"/>
          <p:nvPr/>
        </p:nvPicPr>
        <p:blipFill rotWithShape="1">
          <a:blip r:embed="rId3">
            <a:alphaModFix/>
          </a:blip>
          <a:srcRect/>
          <a:stretch/>
        </p:blipFill>
        <p:spPr>
          <a:xfrm>
            <a:off x="1238050" y="2464174"/>
            <a:ext cx="736200" cy="736200"/>
          </a:xfrm>
          <a:prstGeom prst="rect">
            <a:avLst/>
          </a:prstGeom>
          <a:noFill/>
          <a:ln>
            <a:noFill/>
          </a:ln>
        </p:spPr>
      </p:pic>
      <p:pic>
        <p:nvPicPr>
          <p:cNvPr id="356" name="Google Shape;356;ge472848fcc_2_2760" descr="Borrador con relleno sólido"/>
          <p:cNvPicPr preferRelativeResize="0"/>
          <p:nvPr/>
        </p:nvPicPr>
        <p:blipFill rotWithShape="1">
          <a:blip r:embed="rId4">
            <a:alphaModFix/>
          </a:blip>
          <a:srcRect/>
          <a:stretch/>
        </p:blipFill>
        <p:spPr>
          <a:xfrm>
            <a:off x="3301850" y="2435426"/>
            <a:ext cx="736200" cy="736200"/>
          </a:xfrm>
          <a:prstGeom prst="rect">
            <a:avLst/>
          </a:prstGeom>
          <a:noFill/>
          <a:ln>
            <a:noFill/>
          </a:ln>
        </p:spPr>
      </p:pic>
      <p:pic>
        <p:nvPicPr>
          <p:cNvPr id="357" name="Google Shape;357;ge472848fcc_2_2760" descr="Código morse con relleno sólido"/>
          <p:cNvPicPr preferRelativeResize="0"/>
          <p:nvPr/>
        </p:nvPicPr>
        <p:blipFill rotWithShape="1">
          <a:blip r:embed="rId5">
            <a:alphaModFix/>
          </a:blip>
          <a:srcRect/>
          <a:stretch/>
        </p:blipFill>
        <p:spPr>
          <a:xfrm>
            <a:off x="5449250" y="2484548"/>
            <a:ext cx="637950" cy="637950"/>
          </a:xfrm>
          <a:prstGeom prst="rect">
            <a:avLst/>
          </a:prstGeom>
          <a:noFill/>
          <a:ln>
            <a:noFill/>
          </a:ln>
        </p:spPr>
      </p:pic>
      <p:pic>
        <p:nvPicPr>
          <p:cNvPr id="358" name="Google Shape;358;ge472848fcc_2_2760" descr="Casco de realidad virtual con relleno sólido"/>
          <p:cNvPicPr preferRelativeResize="0"/>
          <p:nvPr/>
        </p:nvPicPr>
        <p:blipFill rotWithShape="1">
          <a:blip r:embed="rId6">
            <a:alphaModFix/>
          </a:blip>
          <a:srcRect/>
          <a:stretch/>
        </p:blipFill>
        <p:spPr>
          <a:xfrm>
            <a:off x="7504904" y="2435427"/>
            <a:ext cx="736200" cy="736200"/>
          </a:xfrm>
          <a:prstGeom prst="rect">
            <a:avLst/>
          </a:prstGeom>
          <a:noFill/>
          <a:ln>
            <a:noFill/>
          </a:ln>
        </p:spPr>
      </p:pic>
      <p:pic>
        <p:nvPicPr>
          <p:cNvPr id="359" name="Google Shape;359;ge472848fcc_2_2760" descr="Sombrero de mago con relleno sólido"/>
          <p:cNvPicPr preferRelativeResize="0"/>
          <p:nvPr/>
        </p:nvPicPr>
        <p:blipFill rotWithShape="1">
          <a:blip r:embed="rId7">
            <a:alphaModFix/>
          </a:blip>
          <a:srcRect/>
          <a:stretch/>
        </p:blipFill>
        <p:spPr>
          <a:xfrm>
            <a:off x="9613832" y="2435425"/>
            <a:ext cx="736200" cy="73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e472848fcc_2_3171"/>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¿Cómo Aplicar la Inteligencia Artificial?</a:t>
            </a:r>
            <a:endParaRPr/>
          </a:p>
        </p:txBody>
      </p:sp>
      <p:sp>
        <p:nvSpPr>
          <p:cNvPr id="365" name="Google Shape;365;ge472848fcc_2_3171"/>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ge678ef5181_1_1233"/>
          <p:cNvPicPr preferRelativeResize="0"/>
          <p:nvPr/>
        </p:nvPicPr>
        <p:blipFill>
          <a:blip r:embed="rId3">
            <a:alphaModFix/>
          </a:blip>
          <a:stretch>
            <a:fillRect/>
          </a:stretch>
        </p:blipFill>
        <p:spPr>
          <a:xfrm>
            <a:off x="1285875" y="1089550"/>
            <a:ext cx="9620250" cy="501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e66ba84907_0_5"/>
          <p:cNvSpPr/>
          <p:nvPr/>
        </p:nvSpPr>
        <p:spPr>
          <a:xfrm rot="6302474" flipH="1">
            <a:off x="6858921" y="4439754"/>
            <a:ext cx="3326985" cy="450092"/>
          </a:xfrm>
          <a:prstGeom prst="rightArrow">
            <a:avLst>
              <a:gd name="adj1" fmla="val 50000"/>
              <a:gd name="adj2" fmla="val 50000"/>
            </a:avLst>
          </a:prstGeom>
          <a:gradFill>
            <a:gsLst>
              <a:gs pos="0">
                <a:srgbClr val="9FC5E8"/>
              </a:gs>
              <a:gs pos="100000">
                <a:srgbClr val="073763"/>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e66ba84907_0_5"/>
          <p:cNvSpPr/>
          <p:nvPr/>
        </p:nvSpPr>
        <p:spPr>
          <a:xfrm rot="-6541958">
            <a:off x="2148986" y="4475203"/>
            <a:ext cx="3346757" cy="449984"/>
          </a:xfrm>
          <a:prstGeom prst="rightArrow">
            <a:avLst>
              <a:gd name="adj1" fmla="val 50000"/>
              <a:gd name="adj2" fmla="val 50000"/>
            </a:avLst>
          </a:prstGeom>
          <a:gradFill>
            <a:gsLst>
              <a:gs pos="0">
                <a:srgbClr val="9FC5E8"/>
              </a:gs>
              <a:gs pos="100000">
                <a:srgbClr val="073763"/>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ge66ba84907_0_5"/>
          <p:cNvGrpSpPr/>
          <p:nvPr/>
        </p:nvGrpSpPr>
        <p:grpSpPr>
          <a:xfrm>
            <a:off x="2635685" y="1231073"/>
            <a:ext cx="6805496" cy="5505727"/>
            <a:chOff x="2635685" y="850073"/>
            <a:chExt cx="6805496" cy="5505727"/>
          </a:xfrm>
        </p:grpSpPr>
        <p:sp>
          <p:nvSpPr>
            <p:cNvPr id="378" name="Google Shape;378;ge66ba84907_0_5"/>
            <p:cNvSpPr/>
            <p:nvPr/>
          </p:nvSpPr>
          <p:spPr>
            <a:xfrm>
              <a:off x="4462300" y="5031600"/>
              <a:ext cx="3530100" cy="132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e66ba84907_0_5"/>
            <p:cNvSpPr/>
            <p:nvPr/>
          </p:nvSpPr>
          <p:spPr>
            <a:xfrm>
              <a:off x="3263563" y="2991088"/>
              <a:ext cx="5760900" cy="2211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e66ba84907_0_5"/>
            <p:cNvSpPr/>
            <p:nvPr/>
          </p:nvSpPr>
          <p:spPr>
            <a:xfrm>
              <a:off x="2722250" y="902025"/>
              <a:ext cx="6654600" cy="23610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ge66ba84907_0_5" descr="Corazón con pulso con relleno sólido"/>
            <p:cNvPicPr preferRelativeResize="0"/>
            <p:nvPr/>
          </p:nvPicPr>
          <p:blipFill rotWithShape="1">
            <a:blip r:embed="rId3">
              <a:alphaModFix/>
            </a:blip>
            <a:srcRect/>
            <a:stretch/>
          </p:blipFill>
          <p:spPr>
            <a:xfrm>
              <a:off x="3041121" y="1627737"/>
              <a:ext cx="632564" cy="632564"/>
            </a:xfrm>
            <a:prstGeom prst="rect">
              <a:avLst/>
            </a:prstGeom>
            <a:noFill/>
            <a:ln>
              <a:noFill/>
            </a:ln>
          </p:spPr>
        </p:pic>
        <p:pic>
          <p:nvPicPr>
            <p:cNvPr id="382" name="Google Shape;382;ge66ba84907_0_5" descr="Internet de las cosas con relleno sólido"/>
            <p:cNvPicPr preferRelativeResize="0"/>
            <p:nvPr/>
          </p:nvPicPr>
          <p:blipFill rotWithShape="1">
            <a:blip r:embed="rId4">
              <a:alphaModFix/>
            </a:blip>
            <a:srcRect/>
            <a:stretch/>
          </p:blipFill>
          <p:spPr>
            <a:xfrm>
              <a:off x="6468137" y="3972473"/>
              <a:ext cx="622127" cy="622127"/>
            </a:xfrm>
            <a:prstGeom prst="rect">
              <a:avLst/>
            </a:prstGeom>
            <a:noFill/>
            <a:ln>
              <a:noFill/>
            </a:ln>
          </p:spPr>
        </p:pic>
        <p:grpSp>
          <p:nvGrpSpPr>
            <p:cNvPr id="383" name="Google Shape;383;ge66ba84907_0_5"/>
            <p:cNvGrpSpPr/>
            <p:nvPr/>
          </p:nvGrpSpPr>
          <p:grpSpPr>
            <a:xfrm>
              <a:off x="4564975" y="3647610"/>
              <a:ext cx="680739" cy="757049"/>
              <a:chOff x="609886" y="3065656"/>
              <a:chExt cx="1004336" cy="1101482"/>
            </a:xfrm>
          </p:grpSpPr>
          <p:pic>
            <p:nvPicPr>
              <p:cNvPr id="384" name="Google Shape;384;ge66ba84907_0_5" descr="Comentario no gusta con relleno sólido"/>
              <p:cNvPicPr preferRelativeResize="0"/>
              <p:nvPr/>
            </p:nvPicPr>
            <p:blipFill rotWithShape="1">
              <a:blip r:embed="rId5">
                <a:alphaModFix/>
              </a:blip>
              <a:srcRect/>
              <a:stretch/>
            </p:blipFill>
            <p:spPr>
              <a:xfrm>
                <a:off x="1002957" y="3065656"/>
                <a:ext cx="402879" cy="417257"/>
              </a:xfrm>
              <a:prstGeom prst="rect">
                <a:avLst/>
              </a:prstGeom>
              <a:noFill/>
              <a:ln>
                <a:noFill/>
              </a:ln>
            </p:spPr>
          </p:pic>
          <p:pic>
            <p:nvPicPr>
              <p:cNvPr id="385" name="Google Shape;385;ge66ba84907_0_5" descr="Comentario que gusta con relleno sólido"/>
              <p:cNvPicPr preferRelativeResize="0"/>
              <p:nvPr/>
            </p:nvPicPr>
            <p:blipFill rotWithShape="1">
              <a:blip r:embed="rId6">
                <a:alphaModFix/>
              </a:blip>
              <a:srcRect/>
              <a:stretch/>
            </p:blipFill>
            <p:spPr>
              <a:xfrm>
                <a:off x="609886" y="3065972"/>
                <a:ext cx="402879" cy="417257"/>
              </a:xfrm>
              <a:prstGeom prst="rect">
                <a:avLst/>
              </a:prstGeom>
              <a:noFill/>
              <a:ln>
                <a:noFill/>
              </a:ln>
            </p:spPr>
          </p:pic>
          <p:pic>
            <p:nvPicPr>
              <p:cNvPr id="386" name="Google Shape;386;ge66ba84907_0_5" descr="Interfaz de la experiencia de usuario con relleno sólido"/>
              <p:cNvPicPr preferRelativeResize="0"/>
              <p:nvPr/>
            </p:nvPicPr>
            <p:blipFill rotWithShape="1">
              <a:blip r:embed="rId7">
                <a:alphaModFix/>
              </a:blip>
              <a:srcRect/>
              <a:stretch/>
            </p:blipFill>
            <p:spPr>
              <a:xfrm>
                <a:off x="699822" y="3252738"/>
                <a:ext cx="914400" cy="914400"/>
              </a:xfrm>
              <a:prstGeom prst="rect">
                <a:avLst/>
              </a:prstGeom>
              <a:noFill/>
              <a:ln>
                <a:noFill/>
              </a:ln>
            </p:spPr>
          </p:pic>
        </p:grpSp>
        <p:pic>
          <p:nvPicPr>
            <p:cNvPr id="387" name="Google Shape;387;ge66ba84907_0_5" descr="Cerebro izquierdo con relleno sólido"/>
            <p:cNvPicPr preferRelativeResize="0"/>
            <p:nvPr/>
          </p:nvPicPr>
          <p:blipFill rotWithShape="1">
            <a:blip r:embed="rId8">
              <a:alphaModFix/>
            </a:blip>
            <a:srcRect/>
            <a:stretch/>
          </p:blipFill>
          <p:spPr>
            <a:xfrm>
              <a:off x="5570333" y="3843484"/>
              <a:ext cx="622127" cy="622127"/>
            </a:xfrm>
            <a:prstGeom prst="rect">
              <a:avLst/>
            </a:prstGeom>
            <a:noFill/>
            <a:ln>
              <a:noFill/>
            </a:ln>
          </p:spPr>
        </p:pic>
        <p:pic>
          <p:nvPicPr>
            <p:cNvPr id="388" name="Google Shape;388;ge66ba84907_0_5" descr="Gráfico de barras con relleno sólido"/>
            <p:cNvPicPr preferRelativeResize="0"/>
            <p:nvPr/>
          </p:nvPicPr>
          <p:blipFill rotWithShape="1">
            <a:blip r:embed="rId9">
              <a:alphaModFix/>
            </a:blip>
            <a:srcRect/>
            <a:stretch/>
          </p:blipFill>
          <p:spPr>
            <a:xfrm>
              <a:off x="4986975" y="5257799"/>
              <a:ext cx="554968" cy="554973"/>
            </a:xfrm>
            <a:prstGeom prst="rect">
              <a:avLst/>
            </a:prstGeom>
            <a:noFill/>
            <a:ln>
              <a:noFill/>
            </a:ln>
          </p:spPr>
        </p:pic>
        <p:pic>
          <p:nvPicPr>
            <p:cNvPr id="389" name="Google Shape;389;ge66ba84907_0_5" descr="Nube contorno"/>
            <p:cNvPicPr preferRelativeResize="0"/>
            <p:nvPr/>
          </p:nvPicPr>
          <p:blipFill rotWithShape="1">
            <a:blip r:embed="rId10">
              <a:alphaModFix/>
            </a:blip>
            <a:srcRect/>
            <a:stretch/>
          </p:blipFill>
          <p:spPr>
            <a:xfrm>
              <a:off x="5657775" y="5212480"/>
              <a:ext cx="688601" cy="688608"/>
            </a:xfrm>
            <a:prstGeom prst="rect">
              <a:avLst/>
            </a:prstGeom>
            <a:noFill/>
            <a:ln>
              <a:noFill/>
            </a:ln>
          </p:spPr>
        </p:pic>
        <p:pic>
          <p:nvPicPr>
            <p:cNvPr id="390" name="Google Shape;390;ge66ba84907_0_5" descr="Smartphone con relleno sólido"/>
            <p:cNvPicPr preferRelativeResize="0"/>
            <p:nvPr/>
          </p:nvPicPr>
          <p:blipFill rotWithShape="1">
            <a:blip r:embed="rId11">
              <a:alphaModFix/>
            </a:blip>
            <a:srcRect/>
            <a:stretch/>
          </p:blipFill>
          <p:spPr>
            <a:xfrm>
              <a:off x="7335057" y="5334334"/>
              <a:ext cx="444918" cy="444923"/>
            </a:xfrm>
            <a:prstGeom prst="rect">
              <a:avLst/>
            </a:prstGeom>
            <a:noFill/>
            <a:ln>
              <a:noFill/>
            </a:ln>
          </p:spPr>
        </p:pic>
        <p:pic>
          <p:nvPicPr>
            <p:cNvPr id="391" name="Google Shape;391;ge66ba84907_0_5" descr="Trabajar desde casa Wi-Fi con relleno sólido"/>
            <p:cNvPicPr preferRelativeResize="0"/>
            <p:nvPr/>
          </p:nvPicPr>
          <p:blipFill rotWithShape="1">
            <a:blip r:embed="rId12">
              <a:alphaModFix/>
            </a:blip>
            <a:srcRect/>
            <a:stretch/>
          </p:blipFill>
          <p:spPr>
            <a:xfrm>
              <a:off x="6428132" y="5243842"/>
              <a:ext cx="688601" cy="688608"/>
            </a:xfrm>
            <a:prstGeom prst="rect">
              <a:avLst/>
            </a:prstGeom>
            <a:noFill/>
            <a:ln>
              <a:noFill/>
            </a:ln>
          </p:spPr>
        </p:pic>
        <p:pic>
          <p:nvPicPr>
            <p:cNvPr id="392" name="Google Shape;392;ge66ba84907_0_5" descr="Centro de llamadas con relleno sólido"/>
            <p:cNvPicPr preferRelativeResize="0"/>
            <p:nvPr/>
          </p:nvPicPr>
          <p:blipFill rotWithShape="1">
            <a:blip r:embed="rId13">
              <a:alphaModFix/>
            </a:blip>
            <a:srcRect/>
            <a:stretch/>
          </p:blipFill>
          <p:spPr>
            <a:xfrm>
              <a:off x="3727536" y="3424825"/>
              <a:ext cx="622127" cy="622127"/>
            </a:xfrm>
            <a:prstGeom prst="rect">
              <a:avLst/>
            </a:prstGeom>
            <a:noFill/>
            <a:ln>
              <a:noFill/>
            </a:ln>
          </p:spPr>
        </p:pic>
        <p:pic>
          <p:nvPicPr>
            <p:cNvPr id="393" name="Google Shape;393;ge66ba84907_0_5" descr="Chateo con relleno sólido"/>
            <p:cNvPicPr preferRelativeResize="0"/>
            <p:nvPr/>
          </p:nvPicPr>
          <p:blipFill rotWithShape="1">
            <a:blip r:embed="rId14">
              <a:alphaModFix/>
            </a:blip>
            <a:srcRect/>
            <a:stretch/>
          </p:blipFill>
          <p:spPr>
            <a:xfrm>
              <a:off x="5419463" y="3263942"/>
              <a:ext cx="475991" cy="486429"/>
            </a:xfrm>
            <a:prstGeom prst="rect">
              <a:avLst/>
            </a:prstGeom>
            <a:noFill/>
            <a:ln>
              <a:noFill/>
            </a:ln>
          </p:spPr>
        </p:pic>
        <p:pic>
          <p:nvPicPr>
            <p:cNvPr id="394" name="Google Shape;394;ge66ba84907_0_5" descr="Productos químicos contorno"/>
            <p:cNvPicPr preferRelativeResize="0"/>
            <p:nvPr/>
          </p:nvPicPr>
          <p:blipFill rotWithShape="1">
            <a:blip r:embed="rId15">
              <a:alphaModFix/>
            </a:blip>
            <a:srcRect/>
            <a:stretch/>
          </p:blipFill>
          <p:spPr>
            <a:xfrm>
              <a:off x="6365048" y="3243977"/>
              <a:ext cx="517743" cy="486429"/>
            </a:xfrm>
            <a:prstGeom prst="rect">
              <a:avLst/>
            </a:prstGeom>
            <a:noFill/>
            <a:ln>
              <a:noFill/>
            </a:ln>
          </p:spPr>
        </p:pic>
        <p:pic>
          <p:nvPicPr>
            <p:cNvPr id="395" name="Google Shape;395;ge66ba84907_0_5" descr="Ojo con relleno sólido"/>
            <p:cNvPicPr preferRelativeResize="0"/>
            <p:nvPr/>
          </p:nvPicPr>
          <p:blipFill rotWithShape="1">
            <a:blip r:embed="rId16">
              <a:alphaModFix/>
            </a:blip>
            <a:srcRect/>
            <a:stretch/>
          </p:blipFill>
          <p:spPr>
            <a:xfrm>
              <a:off x="8026482" y="3621049"/>
              <a:ext cx="622127" cy="622127"/>
            </a:xfrm>
            <a:prstGeom prst="rect">
              <a:avLst/>
            </a:prstGeom>
            <a:noFill/>
            <a:ln>
              <a:noFill/>
            </a:ln>
          </p:spPr>
        </p:pic>
        <p:pic>
          <p:nvPicPr>
            <p:cNvPr id="396" name="Google Shape;396;ge66ba84907_0_5" descr="Robot con relleno sólido"/>
            <p:cNvPicPr preferRelativeResize="0"/>
            <p:nvPr/>
          </p:nvPicPr>
          <p:blipFill rotWithShape="1">
            <a:blip r:embed="rId17">
              <a:alphaModFix/>
            </a:blip>
            <a:srcRect/>
            <a:stretch/>
          </p:blipFill>
          <p:spPr>
            <a:xfrm>
              <a:off x="7357984" y="3233836"/>
              <a:ext cx="622127" cy="622127"/>
            </a:xfrm>
            <a:prstGeom prst="rect">
              <a:avLst/>
            </a:prstGeom>
            <a:noFill/>
            <a:ln>
              <a:noFill/>
            </a:ln>
          </p:spPr>
        </p:pic>
        <p:sp>
          <p:nvSpPr>
            <p:cNvPr id="397" name="Google Shape;397;ge66ba84907_0_5"/>
            <p:cNvSpPr txBox="1"/>
            <p:nvPr/>
          </p:nvSpPr>
          <p:spPr>
            <a:xfrm>
              <a:off x="5258844" y="5935123"/>
              <a:ext cx="211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rgbClr val="000000"/>
                  </a:solidFill>
                </a:rPr>
                <a:t>Infraestructura IA</a:t>
              </a:r>
              <a:endParaRPr b="1"/>
            </a:p>
          </p:txBody>
        </p:sp>
        <p:sp>
          <p:nvSpPr>
            <p:cNvPr id="398" name="Google Shape;398;ge66ba84907_0_5"/>
            <p:cNvSpPr txBox="1"/>
            <p:nvPr/>
          </p:nvSpPr>
          <p:spPr>
            <a:xfrm>
              <a:off x="7233780" y="5718130"/>
              <a:ext cx="853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000000"/>
                  </a:solidFill>
                  <a:latin typeface="Arial"/>
                  <a:ea typeface="Arial"/>
                  <a:cs typeface="Arial"/>
                  <a:sym typeface="Arial"/>
                </a:rPr>
                <a:t>Mobile</a:t>
              </a:r>
              <a:endParaRPr/>
            </a:p>
          </p:txBody>
        </p:sp>
        <p:sp>
          <p:nvSpPr>
            <p:cNvPr id="399" name="Google Shape;399;ge66ba84907_0_5"/>
            <p:cNvSpPr txBox="1"/>
            <p:nvPr/>
          </p:nvSpPr>
          <p:spPr>
            <a:xfrm>
              <a:off x="6463430" y="5825645"/>
              <a:ext cx="6555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IOT</a:t>
              </a:r>
              <a:endParaRPr/>
            </a:p>
          </p:txBody>
        </p:sp>
        <p:sp>
          <p:nvSpPr>
            <p:cNvPr id="400" name="Google Shape;400;ge66ba84907_0_5"/>
            <p:cNvSpPr txBox="1"/>
            <p:nvPr/>
          </p:nvSpPr>
          <p:spPr>
            <a:xfrm>
              <a:off x="5616880" y="5718129"/>
              <a:ext cx="77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Nube</a:t>
              </a:r>
              <a:endParaRPr/>
            </a:p>
          </p:txBody>
        </p:sp>
        <p:sp>
          <p:nvSpPr>
            <p:cNvPr id="401" name="Google Shape;401;ge66ba84907_0_5"/>
            <p:cNvSpPr txBox="1"/>
            <p:nvPr/>
          </p:nvSpPr>
          <p:spPr>
            <a:xfrm>
              <a:off x="4658384" y="5704728"/>
              <a:ext cx="12609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Big Data</a:t>
              </a:r>
              <a:endParaRPr/>
            </a:p>
          </p:txBody>
        </p:sp>
        <p:sp>
          <p:nvSpPr>
            <p:cNvPr id="402" name="Google Shape;402;ge66ba84907_0_5"/>
            <p:cNvSpPr txBox="1"/>
            <p:nvPr/>
          </p:nvSpPr>
          <p:spPr>
            <a:xfrm>
              <a:off x="4183508" y="4346000"/>
              <a:ext cx="14487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Sistema de Recomendadores</a:t>
              </a:r>
              <a:endParaRPr/>
            </a:p>
          </p:txBody>
        </p:sp>
        <p:sp>
          <p:nvSpPr>
            <p:cNvPr id="403" name="Google Shape;403;ge66ba84907_0_5"/>
            <p:cNvSpPr txBox="1"/>
            <p:nvPr/>
          </p:nvSpPr>
          <p:spPr>
            <a:xfrm>
              <a:off x="5290158" y="4406107"/>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Machine Learning</a:t>
              </a:r>
              <a:endParaRPr sz="1800">
                <a:solidFill>
                  <a:srgbClr val="000000"/>
                </a:solidFill>
                <a:latin typeface="Arial"/>
                <a:ea typeface="Arial"/>
                <a:cs typeface="Arial"/>
                <a:sym typeface="Arial"/>
              </a:endParaRPr>
            </a:p>
          </p:txBody>
        </p:sp>
        <p:sp>
          <p:nvSpPr>
            <p:cNvPr id="404" name="Google Shape;404;ge66ba84907_0_5"/>
            <p:cNvSpPr txBox="1"/>
            <p:nvPr/>
          </p:nvSpPr>
          <p:spPr>
            <a:xfrm>
              <a:off x="6114788" y="4512577"/>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Cloud Computing</a:t>
              </a:r>
              <a:endParaRPr sz="1800">
                <a:solidFill>
                  <a:srgbClr val="000000"/>
                </a:solidFill>
                <a:latin typeface="Arial"/>
                <a:ea typeface="Arial"/>
                <a:cs typeface="Arial"/>
                <a:sym typeface="Arial"/>
              </a:endParaRPr>
            </a:p>
          </p:txBody>
        </p:sp>
        <p:sp>
          <p:nvSpPr>
            <p:cNvPr id="405" name="Google Shape;405;ge66ba84907_0_5"/>
            <p:cNvSpPr txBox="1"/>
            <p:nvPr/>
          </p:nvSpPr>
          <p:spPr>
            <a:xfrm>
              <a:off x="6062596" y="3764064"/>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Deep</a:t>
              </a:r>
              <a:r>
                <a:rPr lang="es-MX" sz="1200"/>
                <a:t> </a:t>
              </a:r>
              <a:r>
                <a:rPr lang="es-MX" sz="1200">
                  <a:solidFill>
                    <a:srgbClr val="000000"/>
                  </a:solidFill>
                  <a:latin typeface="Arial"/>
                  <a:ea typeface="Arial"/>
                  <a:cs typeface="Arial"/>
                  <a:sym typeface="Arial"/>
                </a:rPr>
                <a:t>Learning</a:t>
              </a:r>
              <a:endParaRPr sz="1800">
                <a:solidFill>
                  <a:srgbClr val="000000"/>
                </a:solidFill>
                <a:latin typeface="Arial"/>
                <a:ea typeface="Arial"/>
                <a:cs typeface="Arial"/>
                <a:sym typeface="Arial"/>
              </a:endParaRPr>
            </a:p>
          </p:txBody>
        </p:sp>
        <p:sp>
          <p:nvSpPr>
            <p:cNvPr id="406" name="Google Shape;406;ge66ba84907_0_5"/>
            <p:cNvSpPr txBox="1"/>
            <p:nvPr/>
          </p:nvSpPr>
          <p:spPr>
            <a:xfrm>
              <a:off x="3413392" y="4016646"/>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Servicio al Cliente</a:t>
              </a:r>
              <a:endParaRPr sz="1800">
                <a:solidFill>
                  <a:srgbClr val="000000"/>
                </a:solidFill>
                <a:latin typeface="Arial"/>
                <a:ea typeface="Arial"/>
                <a:cs typeface="Arial"/>
                <a:sym typeface="Arial"/>
              </a:endParaRPr>
            </a:p>
          </p:txBody>
        </p:sp>
        <p:sp>
          <p:nvSpPr>
            <p:cNvPr id="407" name="Google Shape;407;ge66ba84907_0_5"/>
            <p:cNvSpPr txBox="1"/>
            <p:nvPr/>
          </p:nvSpPr>
          <p:spPr>
            <a:xfrm>
              <a:off x="7771062" y="4109059"/>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Visión Artificial</a:t>
              </a:r>
              <a:endParaRPr sz="1800">
                <a:solidFill>
                  <a:srgbClr val="000000"/>
                </a:solidFill>
                <a:latin typeface="Arial"/>
                <a:ea typeface="Arial"/>
                <a:cs typeface="Arial"/>
                <a:sym typeface="Arial"/>
              </a:endParaRPr>
            </a:p>
          </p:txBody>
        </p:sp>
        <p:sp>
          <p:nvSpPr>
            <p:cNvPr id="408" name="Google Shape;408;ge66ba84907_0_5"/>
            <p:cNvSpPr txBox="1"/>
            <p:nvPr/>
          </p:nvSpPr>
          <p:spPr>
            <a:xfrm>
              <a:off x="7028714" y="3803618"/>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Robótica</a:t>
              </a:r>
              <a:endParaRPr sz="1800">
                <a:solidFill>
                  <a:srgbClr val="000000"/>
                </a:solidFill>
                <a:latin typeface="Arial"/>
                <a:ea typeface="Arial"/>
                <a:cs typeface="Arial"/>
                <a:sym typeface="Arial"/>
              </a:endParaRPr>
            </a:p>
          </p:txBody>
        </p:sp>
        <p:sp>
          <p:nvSpPr>
            <p:cNvPr id="409" name="Google Shape;409;ge66ba84907_0_5"/>
            <p:cNvSpPr txBox="1"/>
            <p:nvPr/>
          </p:nvSpPr>
          <p:spPr>
            <a:xfrm>
              <a:off x="5051118" y="3621056"/>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Redes sociales</a:t>
              </a:r>
              <a:endParaRPr sz="1800">
                <a:solidFill>
                  <a:srgbClr val="000000"/>
                </a:solidFill>
                <a:latin typeface="Arial"/>
                <a:ea typeface="Arial"/>
                <a:cs typeface="Arial"/>
                <a:sym typeface="Arial"/>
              </a:endParaRPr>
            </a:p>
          </p:txBody>
        </p:sp>
        <p:pic>
          <p:nvPicPr>
            <p:cNvPr id="410" name="Google Shape;410;ge66ba84907_0_5" descr="Voz con relleno sólido"/>
            <p:cNvPicPr preferRelativeResize="0"/>
            <p:nvPr/>
          </p:nvPicPr>
          <p:blipFill rotWithShape="1">
            <a:blip r:embed="rId18">
              <a:alphaModFix/>
            </a:blip>
            <a:srcRect/>
            <a:stretch/>
          </p:blipFill>
          <p:spPr>
            <a:xfrm>
              <a:off x="7339206" y="4200393"/>
              <a:ext cx="507305" cy="528181"/>
            </a:xfrm>
            <a:prstGeom prst="rect">
              <a:avLst/>
            </a:prstGeom>
            <a:noFill/>
            <a:ln>
              <a:noFill/>
            </a:ln>
          </p:spPr>
        </p:pic>
        <p:sp>
          <p:nvSpPr>
            <p:cNvPr id="411" name="Google Shape;411;ge66ba84907_0_5"/>
            <p:cNvSpPr txBox="1"/>
            <p:nvPr/>
          </p:nvSpPr>
          <p:spPr>
            <a:xfrm>
              <a:off x="6952515" y="4655536"/>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NLP</a:t>
              </a:r>
              <a:endParaRPr sz="1200">
                <a:solidFill>
                  <a:srgbClr val="000000"/>
                </a:solidFill>
                <a:latin typeface="Arial"/>
                <a:ea typeface="Arial"/>
                <a:cs typeface="Arial"/>
                <a:sym typeface="Arial"/>
              </a:endParaRPr>
            </a:p>
          </p:txBody>
        </p:sp>
        <p:pic>
          <p:nvPicPr>
            <p:cNvPr id="412" name="Google Shape;412;ge66ba84907_0_5" descr="Coche con relleno sólido"/>
            <p:cNvPicPr preferRelativeResize="0"/>
            <p:nvPr/>
          </p:nvPicPr>
          <p:blipFill rotWithShape="1">
            <a:blip r:embed="rId19">
              <a:alphaModFix/>
            </a:blip>
            <a:srcRect/>
            <a:stretch/>
          </p:blipFill>
          <p:spPr>
            <a:xfrm>
              <a:off x="3790167" y="1087676"/>
              <a:ext cx="590811" cy="601250"/>
            </a:xfrm>
            <a:prstGeom prst="rect">
              <a:avLst/>
            </a:prstGeom>
            <a:noFill/>
            <a:ln>
              <a:noFill/>
            </a:ln>
          </p:spPr>
        </p:pic>
        <p:pic>
          <p:nvPicPr>
            <p:cNvPr id="413" name="Google Shape;413;ge66ba84907_0_5" descr="Claqueta con relleno sólido"/>
            <p:cNvPicPr preferRelativeResize="0"/>
            <p:nvPr/>
          </p:nvPicPr>
          <p:blipFill rotWithShape="1">
            <a:blip r:embed="rId20">
              <a:alphaModFix/>
            </a:blip>
            <a:srcRect/>
            <a:stretch/>
          </p:blipFill>
          <p:spPr>
            <a:xfrm>
              <a:off x="3786905" y="2222193"/>
              <a:ext cx="465551" cy="455113"/>
            </a:xfrm>
            <a:prstGeom prst="rect">
              <a:avLst/>
            </a:prstGeom>
            <a:noFill/>
            <a:ln>
              <a:noFill/>
            </a:ln>
          </p:spPr>
        </p:pic>
        <p:pic>
          <p:nvPicPr>
            <p:cNvPr id="414" name="Google Shape;414;ge66ba84907_0_5" descr="Comercio electrónico con relleno sólido"/>
            <p:cNvPicPr preferRelativeResize="0"/>
            <p:nvPr/>
          </p:nvPicPr>
          <p:blipFill rotWithShape="1">
            <a:blip r:embed="rId21">
              <a:alphaModFix/>
            </a:blip>
            <a:srcRect/>
            <a:stretch/>
          </p:blipFill>
          <p:spPr>
            <a:xfrm>
              <a:off x="7687588" y="2312877"/>
              <a:ext cx="486428" cy="465551"/>
            </a:xfrm>
            <a:prstGeom prst="rect">
              <a:avLst/>
            </a:prstGeom>
            <a:noFill/>
            <a:ln>
              <a:noFill/>
            </a:ln>
          </p:spPr>
        </p:pic>
        <p:pic>
          <p:nvPicPr>
            <p:cNvPr id="415" name="Google Shape;415;ge66ba84907_0_5" descr="Fábrica con relleno sólido"/>
            <p:cNvPicPr preferRelativeResize="0"/>
            <p:nvPr/>
          </p:nvPicPr>
          <p:blipFill rotWithShape="1">
            <a:blip r:embed="rId22">
              <a:alphaModFix/>
            </a:blip>
            <a:srcRect/>
            <a:stretch/>
          </p:blipFill>
          <p:spPr>
            <a:xfrm>
              <a:off x="7590381" y="1067452"/>
              <a:ext cx="716072" cy="726510"/>
            </a:xfrm>
            <a:prstGeom prst="rect">
              <a:avLst/>
            </a:prstGeom>
            <a:noFill/>
            <a:ln>
              <a:noFill/>
            </a:ln>
          </p:spPr>
        </p:pic>
        <p:pic>
          <p:nvPicPr>
            <p:cNvPr id="416" name="Google Shape;416;ge66ba84907_0_5" descr="Dinero con relleno sólido"/>
            <p:cNvPicPr preferRelativeResize="0"/>
            <p:nvPr/>
          </p:nvPicPr>
          <p:blipFill rotWithShape="1">
            <a:blip r:embed="rId23">
              <a:alphaModFix/>
            </a:blip>
            <a:srcRect/>
            <a:stretch/>
          </p:blipFill>
          <p:spPr>
            <a:xfrm>
              <a:off x="5798898" y="850073"/>
              <a:ext cx="549058" cy="528181"/>
            </a:xfrm>
            <a:prstGeom prst="rect">
              <a:avLst/>
            </a:prstGeom>
            <a:noFill/>
            <a:ln>
              <a:noFill/>
            </a:ln>
          </p:spPr>
        </p:pic>
        <p:pic>
          <p:nvPicPr>
            <p:cNvPr id="417" name="Google Shape;417;ge66ba84907_0_5" descr="Audiencia objetivo con relleno sólido"/>
            <p:cNvPicPr preferRelativeResize="0"/>
            <p:nvPr/>
          </p:nvPicPr>
          <p:blipFill rotWithShape="1">
            <a:blip r:embed="rId24">
              <a:alphaModFix/>
            </a:blip>
            <a:srcRect/>
            <a:stretch/>
          </p:blipFill>
          <p:spPr>
            <a:xfrm>
              <a:off x="6682896" y="936581"/>
              <a:ext cx="716072" cy="726510"/>
            </a:xfrm>
            <a:prstGeom prst="rect">
              <a:avLst/>
            </a:prstGeom>
            <a:noFill/>
            <a:ln>
              <a:noFill/>
            </a:ln>
          </p:spPr>
        </p:pic>
        <p:pic>
          <p:nvPicPr>
            <p:cNvPr id="418" name="Google Shape;418;ge66ba84907_0_5" descr="Aterrizar con relleno sólido"/>
            <p:cNvPicPr preferRelativeResize="0"/>
            <p:nvPr/>
          </p:nvPicPr>
          <p:blipFill rotWithShape="1">
            <a:blip r:embed="rId25">
              <a:alphaModFix/>
            </a:blip>
            <a:srcRect/>
            <a:stretch/>
          </p:blipFill>
          <p:spPr>
            <a:xfrm>
              <a:off x="4792249" y="956153"/>
              <a:ext cx="643003" cy="653442"/>
            </a:xfrm>
            <a:prstGeom prst="rect">
              <a:avLst/>
            </a:prstGeom>
            <a:noFill/>
            <a:ln>
              <a:noFill/>
            </a:ln>
          </p:spPr>
        </p:pic>
        <p:sp>
          <p:nvSpPr>
            <p:cNvPr id="419" name="Google Shape;419;ge66ba84907_0_5"/>
            <p:cNvSpPr txBox="1"/>
            <p:nvPr/>
          </p:nvSpPr>
          <p:spPr>
            <a:xfrm>
              <a:off x="3293301" y="264194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Media</a:t>
              </a:r>
              <a:endParaRPr sz="1800">
                <a:solidFill>
                  <a:srgbClr val="000000"/>
                </a:solidFill>
                <a:latin typeface="Arial"/>
                <a:ea typeface="Arial"/>
                <a:cs typeface="Arial"/>
                <a:sym typeface="Arial"/>
              </a:endParaRPr>
            </a:p>
          </p:txBody>
        </p:sp>
        <p:sp>
          <p:nvSpPr>
            <p:cNvPr id="420" name="Google Shape;420;ge66ba84907_0_5"/>
            <p:cNvSpPr txBox="1"/>
            <p:nvPr/>
          </p:nvSpPr>
          <p:spPr>
            <a:xfrm>
              <a:off x="2635685" y="2161776"/>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Salud</a:t>
              </a:r>
              <a:endParaRPr sz="1800">
                <a:solidFill>
                  <a:srgbClr val="000000"/>
                </a:solidFill>
                <a:latin typeface="Arial"/>
                <a:ea typeface="Arial"/>
                <a:cs typeface="Arial"/>
                <a:sym typeface="Arial"/>
              </a:endParaRPr>
            </a:p>
          </p:txBody>
        </p:sp>
        <p:sp>
          <p:nvSpPr>
            <p:cNvPr id="421" name="Google Shape;421;ge66ba84907_0_5"/>
            <p:cNvSpPr txBox="1"/>
            <p:nvPr/>
          </p:nvSpPr>
          <p:spPr>
            <a:xfrm>
              <a:off x="3355930" y="151459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Automatriz</a:t>
              </a:r>
              <a:endParaRPr sz="1800">
                <a:solidFill>
                  <a:srgbClr val="000000"/>
                </a:solidFill>
                <a:latin typeface="Arial"/>
                <a:ea typeface="Arial"/>
                <a:cs typeface="Arial"/>
                <a:sym typeface="Arial"/>
              </a:endParaRPr>
            </a:p>
          </p:txBody>
        </p:sp>
        <p:sp>
          <p:nvSpPr>
            <p:cNvPr id="422" name="Google Shape;422;ge66ba84907_0_5"/>
            <p:cNvSpPr txBox="1"/>
            <p:nvPr/>
          </p:nvSpPr>
          <p:spPr>
            <a:xfrm>
              <a:off x="4399766" y="1497896"/>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Aviación</a:t>
              </a:r>
              <a:endParaRPr sz="1800">
                <a:solidFill>
                  <a:srgbClr val="000000"/>
                </a:solidFill>
                <a:latin typeface="Arial"/>
                <a:ea typeface="Arial"/>
                <a:cs typeface="Arial"/>
                <a:sym typeface="Arial"/>
              </a:endParaRPr>
            </a:p>
          </p:txBody>
        </p:sp>
        <p:sp>
          <p:nvSpPr>
            <p:cNvPr id="423" name="Google Shape;423;ge66ba84907_0_5"/>
            <p:cNvSpPr txBox="1"/>
            <p:nvPr/>
          </p:nvSpPr>
          <p:spPr>
            <a:xfrm>
              <a:off x="5349655" y="126198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Finanzas</a:t>
              </a:r>
              <a:endParaRPr sz="1800">
                <a:solidFill>
                  <a:srgbClr val="000000"/>
                </a:solidFill>
                <a:latin typeface="Arial"/>
                <a:ea typeface="Arial"/>
                <a:cs typeface="Arial"/>
                <a:sym typeface="Arial"/>
              </a:endParaRPr>
            </a:p>
          </p:txBody>
        </p:sp>
        <p:sp>
          <p:nvSpPr>
            <p:cNvPr id="424" name="Google Shape;424;ge66ba84907_0_5"/>
            <p:cNvSpPr txBox="1"/>
            <p:nvPr/>
          </p:nvSpPr>
          <p:spPr>
            <a:xfrm>
              <a:off x="6320422" y="151877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Legal</a:t>
              </a:r>
              <a:endParaRPr sz="1800">
                <a:solidFill>
                  <a:srgbClr val="000000"/>
                </a:solidFill>
                <a:latin typeface="Arial"/>
                <a:ea typeface="Arial"/>
                <a:cs typeface="Arial"/>
                <a:sym typeface="Arial"/>
              </a:endParaRPr>
            </a:p>
          </p:txBody>
        </p:sp>
        <p:sp>
          <p:nvSpPr>
            <p:cNvPr id="425" name="Google Shape;425;ge66ba84907_0_5"/>
            <p:cNvSpPr txBox="1"/>
            <p:nvPr/>
          </p:nvSpPr>
          <p:spPr>
            <a:xfrm>
              <a:off x="7280751" y="168160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Manufactura</a:t>
              </a:r>
              <a:endParaRPr sz="1800">
                <a:solidFill>
                  <a:srgbClr val="000000"/>
                </a:solidFill>
                <a:latin typeface="Arial"/>
                <a:ea typeface="Arial"/>
                <a:cs typeface="Arial"/>
                <a:sym typeface="Arial"/>
              </a:endParaRPr>
            </a:p>
          </p:txBody>
        </p:sp>
        <p:sp>
          <p:nvSpPr>
            <p:cNvPr id="426" name="Google Shape;426;ge66ba84907_0_5"/>
            <p:cNvSpPr txBox="1"/>
            <p:nvPr/>
          </p:nvSpPr>
          <p:spPr>
            <a:xfrm>
              <a:off x="7332943" y="2746320"/>
              <a:ext cx="1198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Retail</a:t>
              </a:r>
              <a:endParaRPr sz="1200">
                <a:solidFill>
                  <a:srgbClr val="000000"/>
                </a:solidFill>
                <a:latin typeface="Arial"/>
                <a:ea typeface="Arial"/>
                <a:cs typeface="Arial"/>
                <a:sym typeface="Arial"/>
              </a:endParaRPr>
            </a:p>
          </p:txBody>
        </p:sp>
        <p:pic>
          <p:nvPicPr>
            <p:cNvPr id="427" name="Google Shape;427;ge66ba84907_0_5" descr="Procesador con relleno sólido"/>
            <p:cNvPicPr preferRelativeResize="0"/>
            <p:nvPr/>
          </p:nvPicPr>
          <p:blipFill rotWithShape="1">
            <a:blip r:embed="rId26">
              <a:alphaModFix/>
            </a:blip>
            <a:srcRect/>
            <a:stretch/>
          </p:blipFill>
          <p:spPr>
            <a:xfrm>
              <a:off x="4690997" y="2398734"/>
              <a:ext cx="580373" cy="590811"/>
            </a:xfrm>
            <a:prstGeom prst="rect">
              <a:avLst/>
            </a:prstGeom>
            <a:noFill/>
            <a:ln>
              <a:noFill/>
            </a:ln>
          </p:spPr>
        </p:pic>
        <p:sp>
          <p:nvSpPr>
            <p:cNvPr id="428" name="Google Shape;428;ge66ba84907_0_5"/>
            <p:cNvSpPr txBox="1"/>
            <p:nvPr/>
          </p:nvSpPr>
          <p:spPr>
            <a:xfrm>
              <a:off x="4267199" y="2930039"/>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Tecnología</a:t>
              </a:r>
              <a:endParaRPr sz="1800">
                <a:solidFill>
                  <a:srgbClr val="000000"/>
                </a:solidFill>
                <a:latin typeface="Arial"/>
                <a:ea typeface="Arial"/>
                <a:cs typeface="Arial"/>
                <a:sym typeface="Arial"/>
              </a:endParaRPr>
            </a:p>
          </p:txBody>
        </p:sp>
        <p:pic>
          <p:nvPicPr>
            <p:cNvPr id="429" name="Google Shape;429;ge66ba84907_0_5" descr="Camión volteo con relleno sólido"/>
            <p:cNvPicPr preferRelativeResize="0"/>
            <p:nvPr/>
          </p:nvPicPr>
          <p:blipFill rotWithShape="1">
            <a:blip r:embed="rId27">
              <a:alphaModFix/>
            </a:blip>
            <a:srcRect/>
            <a:stretch/>
          </p:blipFill>
          <p:spPr>
            <a:xfrm>
              <a:off x="5679509" y="2443618"/>
              <a:ext cx="695194" cy="663880"/>
            </a:xfrm>
            <a:prstGeom prst="rect">
              <a:avLst/>
            </a:prstGeom>
            <a:noFill/>
            <a:ln>
              <a:noFill/>
            </a:ln>
          </p:spPr>
        </p:pic>
        <p:sp>
          <p:nvSpPr>
            <p:cNvPr id="430" name="Google Shape;430;ge66ba84907_0_5"/>
            <p:cNvSpPr txBox="1"/>
            <p:nvPr/>
          </p:nvSpPr>
          <p:spPr>
            <a:xfrm>
              <a:off x="5234835" y="300623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Transporte</a:t>
              </a:r>
              <a:endParaRPr sz="1800">
                <a:solidFill>
                  <a:srgbClr val="000000"/>
                </a:solidFill>
                <a:latin typeface="Arial"/>
                <a:ea typeface="Arial"/>
                <a:cs typeface="Arial"/>
                <a:sym typeface="Arial"/>
              </a:endParaRPr>
            </a:p>
          </p:txBody>
        </p:sp>
        <p:pic>
          <p:nvPicPr>
            <p:cNvPr id="431" name="Google Shape;431;ge66ba84907_0_5" descr="Publicidad con relleno sólido"/>
            <p:cNvPicPr preferRelativeResize="0"/>
            <p:nvPr/>
          </p:nvPicPr>
          <p:blipFill rotWithShape="1">
            <a:blip r:embed="rId28">
              <a:alphaModFix/>
            </a:blip>
            <a:srcRect/>
            <a:stretch/>
          </p:blipFill>
          <p:spPr>
            <a:xfrm>
              <a:off x="6723345" y="2482239"/>
              <a:ext cx="528181" cy="507305"/>
            </a:xfrm>
            <a:prstGeom prst="rect">
              <a:avLst/>
            </a:prstGeom>
            <a:noFill/>
            <a:ln>
              <a:noFill/>
            </a:ln>
          </p:spPr>
        </p:pic>
        <p:sp>
          <p:nvSpPr>
            <p:cNvPr id="432" name="Google Shape;432;ge66ba84907_0_5"/>
            <p:cNvSpPr txBox="1"/>
            <p:nvPr/>
          </p:nvSpPr>
          <p:spPr>
            <a:xfrm>
              <a:off x="6278670" y="290916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Publicidad</a:t>
              </a:r>
              <a:endParaRPr sz="1800">
                <a:solidFill>
                  <a:srgbClr val="000000"/>
                </a:solidFill>
                <a:latin typeface="Arial"/>
                <a:ea typeface="Arial"/>
                <a:cs typeface="Arial"/>
                <a:sym typeface="Arial"/>
              </a:endParaRPr>
            </a:p>
          </p:txBody>
        </p:sp>
        <p:pic>
          <p:nvPicPr>
            <p:cNvPr id="433" name="Google Shape;433;ge66ba84907_0_5" descr="Agricultura con relleno sólido"/>
            <p:cNvPicPr preferRelativeResize="0"/>
            <p:nvPr/>
          </p:nvPicPr>
          <p:blipFill rotWithShape="1">
            <a:blip r:embed="rId29">
              <a:alphaModFix/>
            </a:blip>
            <a:srcRect/>
            <a:stretch/>
          </p:blipFill>
          <p:spPr>
            <a:xfrm>
              <a:off x="8395402" y="1661786"/>
              <a:ext cx="632565" cy="643003"/>
            </a:xfrm>
            <a:prstGeom prst="rect">
              <a:avLst/>
            </a:prstGeom>
            <a:noFill/>
            <a:ln>
              <a:noFill/>
            </a:ln>
          </p:spPr>
        </p:pic>
        <p:sp>
          <p:nvSpPr>
            <p:cNvPr id="434" name="Google Shape;434;ge66ba84907_0_5"/>
            <p:cNvSpPr txBox="1"/>
            <p:nvPr/>
          </p:nvSpPr>
          <p:spPr>
            <a:xfrm>
              <a:off x="7992481" y="2245283"/>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Agricultura</a:t>
              </a:r>
              <a:endParaRPr sz="1800">
                <a:solidFill>
                  <a:srgbClr val="000000"/>
                </a:solidFill>
                <a:latin typeface="Arial"/>
                <a:ea typeface="Arial"/>
                <a:cs typeface="Arial"/>
                <a:sym typeface="Arial"/>
              </a:endParaRPr>
            </a:p>
          </p:txBody>
        </p:sp>
        <p:sp>
          <p:nvSpPr>
            <p:cNvPr id="435" name="Google Shape;435;ge66ba84907_0_5"/>
            <p:cNvSpPr txBox="1"/>
            <p:nvPr/>
          </p:nvSpPr>
          <p:spPr>
            <a:xfrm>
              <a:off x="5266194" y="4810941"/>
              <a:ext cx="2116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a:t>Aplicaciones</a:t>
              </a:r>
              <a:r>
                <a:rPr lang="es-MX" sz="1800" b="1" i="0" u="none" strike="noStrike" cap="none">
                  <a:solidFill>
                    <a:srgbClr val="000000"/>
                  </a:solidFill>
                </a:rPr>
                <a:t> IA</a:t>
              </a:r>
              <a:endParaRPr b="1"/>
            </a:p>
          </p:txBody>
        </p:sp>
        <p:sp>
          <p:nvSpPr>
            <p:cNvPr id="436" name="Google Shape;436;ge66ba84907_0_5"/>
            <p:cNvSpPr txBox="1"/>
            <p:nvPr/>
          </p:nvSpPr>
          <p:spPr>
            <a:xfrm>
              <a:off x="4848913" y="1739500"/>
              <a:ext cx="2247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a:t>Industrias habilitadas por IA</a:t>
              </a:r>
              <a:endParaRPr b="1"/>
            </a:p>
          </p:txBody>
        </p:sp>
      </p:grpSp>
      <p:sp>
        <p:nvSpPr>
          <p:cNvPr id="437" name="Google Shape;437;ge66ba84907_0_5"/>
          <p:cNvSpPr txBox="1">
            <a:spLocks noGrp="1"/>
          </p:cNvSpPr>
          <p:nvPr>
            <p:ph type="ctrTitle"/>
          </p:nvPr>
        </p:nvSpPr>
        <p:spPr>
          <a:xfrm>
            <a:off x="1589375" y="275767"/>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Arquitectura de un sistema de 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e472848fcc_2_3129"/>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sz="4700"/>
              <a:t>Impacto de la Inteligencia Artificial</a:t>
            </a:r>
            <a:endParaRPr sz="4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e472848fcc_2_3123"/>
          <p:cNvSpPr/>
          <p:nvPr/>
        </p:nvSpPr>
        <p:spPr>
          <a:xfrm>
            <a:off x="4985300" y="2914491"/>
            <a:ext cx="2138400" cy="2138400"/>
          </a:xfrm>
          <a:prstGeom prst="ellipse">
            <a:avLst/>
          </a:prstGeom>
          <a:noFill/>
          <a:ln w="53975"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Arial"/>
              <a:ea typeface="Arial"/>
              <a:cs typeface="Arial"/>
              <a:sym typeface="Arial"/>
            </a:endParaRPr>
          </a:p>
        </p:txBody>
      </p:sp>
      <p:sp>
        <p:nvSpPr>
          <p:cNvPr id="448" name="Google Shape;448;ge472848fcc_2_3123"/>
          <p:cNvSpPr/>
          <p:nvPr/>
        </p:nvSpPr>
        <p:spPr>
          <a:xfrm>
            <a:off x="5149780" y="3078972"/>
            <a:ext cx="1809429" cy="1809429"/>
          </a:xfrm>
          <a:prstGeom prst="ellipse">
            <a:avLst/>
          </a:pr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Arial"/>
              <a:ea typeface="Arial"/>
              <a:cs typeface="Arial"/>
              <a:sym typeface="Arial"/>
            </a:endParaRPr>
          </a:p>
        </p:txBody>
      </p:sp>
      <p:sp>
        <p:nvSpPr>
          <p:cNvPr id="449" name="Google Shape;449;ge472848fcc_2_3123"/>
          <p:cNvSpPr/>
          <p:nvPr/>
        </p:nvSpPr>
        <p:spPr>
          <a:xfrm rot="8617569">
            <a:off x="3933249" y="3310271"/>
            <a:ext cx="897408" cy="848324"/>
          </a:xfrm>
          <a:custGeom>
            <a:avLst/>
            <a:gdLst/>
            <a:ahLst/>
            <a:cxnLst/>
            <a:rect l="l" t="t" r="r" b="b"/>
            <a:pathLst>
              <a:path w="1360559" h="1286143" extrusionOk="0">
                <a:moveTo>
                  <a:pt x="-1" y="0"/>
                </a:moveTo>
                <a:cubicBezTo>
                  <a:pt x="140444" y="630941"/>
                  <a:pt x="499556" y="1038971"/>
                  <a:pt x="1360559" y="1286143"/>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0" name="Google Shape;450;ge472848fcc_2_3123"/>
          <p:cNvSpPr/>
          <p:nvPr/>
        </p:nvSpPr>
        <p:spPr>
          <a:xfrm rot="-2611367">
            <a:off x="7243771" y="3504579"/>
            <a:ext cx="953350" cy="720187"/>
          </a:xfrm>
          <a:custGeom>
            <a:avLst/>
            <a:gdLst/>
            <a:ahLst/>
            <a:cxnLst/>
            <a:rect l="l" t="t" r="r" b="b"/>
            <a:pathLst>
              <a:path w="1352550" h="1371600" extrusionOk="0">
                <a:moveTo>
                  <a:pt x="0" y="0"/>
                </a:moveTo>
                <a:cubicBezTo>
                  <a:pt x="150538" y="611572"/>
                  <a:pt x="772751" y="1338275"/>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1" name="Google Shape;451;ge472848fcc_2_3123"/>
          <p:cNvSpPr/>
          <p:nvPr/>
        </p:nvSpPr>
        <p:spPr>
          <a:xfrm rot="-324712">
            <a:off x="6492058" y="4958169"/>
            <a:ext cx="737040" cy="564653"/>
          </a:xfrm>
          <a:custGeom>
            <a:avLst/>
            <a:gdLst/>
            <a:ahLst/>
            <a:cxnLst/>
            <a:rect l="l" t="t" r="r" b="b"/>
            <a:pathLst>
              <a:path w="1352550" h="1386874" extrusionOk="0">
                <a:moveTo>
                  <a:pt x="0" y="0"/>
                </a:moveTo>
                <a:cubicBezTo>
                  <a:pt x="33410" y="789352"/>
                  <a:pt x="789175" y="1500887"/>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2" name="Google Shape;452;ge472848fcc_2_3123"/>
          <p:cNvSpPr/>
          <p:nvPr/>
        </p:nvSpPr>
        <p:spPr>
          <a:xfrm rot="6524480">
            <a:off x="4386093" y="4725363"/>
            <a:ext cx="913493" cy="691062"/>
          </a:xfrm>
          <a:custGeom>
            <a:avLst/>
            <a:gdLst/>
            <a:ahLst/>
            <a:cxnLst/>
            <a:rect l="l" t="t" r="r" b="b"/>
            <a:pathLst>
              <a:path w="1352550" h="1371600" extrusionOk="0">
                <a:moveTo>
                  <a:pt x="0" y="0"/>
                </a:moveTo>
                <a:cubicBezTo>
                  <a:pt x="305697" y="1027767"/>
                  <a:pt x="744545" y="1169679"/>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3" name="Google Shape;453;ge472848fcc_2_3123"/>
          <p:cNvSpPr/>
          <p:nvPr/>
        </p:nvSpPr>
        <p:spPr>
          <a:xfrm rot="6816924">
            <a:off x="6562749" y="2376172"/>
            <a:ext cx="906191" cy="692691"/>
          </a:xfrm>
          <a:custGeom>
            <a:avLst/>
            <a:gdLst/>
            <a:ahLst/>
            <a:cxnLst/>
            <a:rect l="l" t="t" r="r" b="b"/>
            <a:pathLst>
              <a:path w="1352550" h="1371600" extrusionOk="0">
                <a:moveTo>
                  <a:pt x="0" y="0"/>
                </a:moveTo>
                <a:cubicBezTo>
                  <a:pt x="454785" y="1177857"/>
                  <a:pt x="997468" y="1323530"/>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4" name="Google Shape;454;ge472848fcc_2_3123"/>
          <p:cNvSpPr/>
          <p:nvPr/>
        </p:nvSpPr>
        <p:spPr>
          <a:xfrm rot="-5608514" flipH="1">
            <a:off x="4908839" y="2146712"/>
            <a:ext cx="902384" cy="728898"/>
          </a:xfrm>
          <a:custGeom>
            <a:avLst/>
            <a:gdLst/>
            <a:ahLst/>
            <a:cxnLst/>
            <a:rect l="l" t="t" r="r" b="b"/>
            <a:pathLst>
              <a:path w="1277177" h="1370097" extrusionOk="0">
                <a:moveTo>
                  <a:pt x="0" y="0"/>
                </a:moveTo>
                <a:cubicBezTo>
                  <a:pt x="146728" y="965887"/>
                  <a:pt x="812006" y="1425989"/>
                  <a:pt x="1277177" y="1364689"/>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5" name="Google Shape;455;ge472848fcc_2_3123"/>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456" name="Google Shape;456;ge472848fcc_2_3123"/>
          <p:cNvSpPr/>
          <p:nvPr/>
        </p:nvSpPr>
        <p:spPr>
          <a:xfrm>
            <a:off x="883155" y="3634054"/>
            <a:ext cx="1924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Empleo y simplificación de trabajo</a:t>
            </a:r>
            <a:endParaRPr sz="1400" b="1" i="0" u="none" strike="noStrike" cap="none">
              <a:solidFill>
                <a:srgbClr val="3F3F3F"/>
              </a:solidFill>
              <a:latin typeface="Arial"/>
              <a:ea typeface="Arial"/>
              <a:cs typeface="Arial"/>
              <a:sym typeface="Arial"/>
            </a:endParaRPr>
          </a:p>
        </p:txBody>
      </p:sp>
      <p:sp>
        <p:nvSpPr>
          <p:cNvPr id="457" name="Google Shape;457;ge472848fcc_2_3123"/>
          <p:cNvSpPr/>
          <p:nvPr/>
        </p:nvSpPr>
        <p:spPr>
          <a:xfrm>
            <a:off x="833750" y="5645450"/>
            <a:ext cx="3094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Aumentar captación de clientes</a:t>
            </a:r>
            <a:endParaRPr b="1">
              <a:solidFill>
                <a:srgbClr val="3F3F3F"/>
              </a:solidFill>
            </a:endParaRPr>
          </a:p>
          <a:p>
            <a:pPr marL="0" marR="0" lvl="0" indent="0" algn="r" rtl="0">
              <a:spcBef>
                <a:spcPts val="0"/>
              </a:spcBef>
              <a:spcAft>
                <a:spcPts val="0"/>
              </a:spcAft>
              <a:buNone/>
            </a:pPr>
            <a:endParaRPr b="1">
              <a:solidFill>
                <a:srgbClr val="3F3F3F"/>
              </a:solidFill>
            </a:endParaRPr>
          </a:p>
        </p:txBody>
      </p:sp>
      <p:sp>
        <p:nvSpPr>
          <p:cNvPr id="458" name="Google Shape;458;ge472848fcc_2_3123"/>
          <p:cNvSpPr/>
          <p:nvPr/>
        </p:nvSpPr>
        <p:spPr>
          <a:xfrm>
            <a:off x="165400" y="1930750"/>
            <a:ext cx="3835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Rompe con los procesos tradicionales</a:t>
            </a:r>
            <a:endParaRPr sz="1400" b="1" i="0" u="none" strike="noStrike" cap="none">
              <a:solidFill>
                <a:srgbClr val="3F3F3F"/>
              </a:solidFill>
              <a:latin typeface="Arial"/>
              <a:ea typeface="Arial"/>
              <a:cs typeface="Arial"/>
              <a:sym typeface="Arial"/>
            </a:endParaRPr>
          </a:p>
        </p:txBody>
      </p:sp>
      <p:sp>
        <p:nvSpPr>
          <p:cNvPr id="459" name="Google Shape;459;ge472848fcc_2_3123"/>
          <p:cNvSpPr/>
          <p:nvPr/>
        </p:nvSpPr>
        <p:spPr>
          <a:xfrm>
            <a:off x="8576680" y="1629500"/>
            <a:ext cx="2900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Acelerar y optimizar los procesos: las tareas se podrán realizar de forma más rápida, económica y eficiente</a:t>
            </a:r>
            <a:endParaRPr sz="1400" b="1">
              <a:solidFill>
                <a:srgbClr val="3F3F3F"/>
              </a:solidFill>
              <a:latin typeface="Arial"/>
              <a:ea typeface="Arial"/>
              <a:cs typeface="Arial"/>
              <a:sym typeface="Arial"/>
            </a:endParaRPr>
          </a:p>
        </p:txBody>
      </p:sp>
      <p:sp>
        <p:nvSpPr>
          <p:cNvPr id="460" name="Google Shape;460;ge472848fcc_2_3123"/>
          <p:cNvSpPr/>
          <p:nvPr/>
        </p:nvSpPr>
        <p:spPr>
          <a:xfrm>
            <a:off x="9290101" y="3429000"/>
            <a:ext cx="25644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Aumento de ventas y servicios: a través de tecnologías como los chatbots</a:t>
            </a:r>
            <a:endParaRPr b="1">
              <a:solidFill>
                <a:srgbClr val="3F3F3F"/>
              </a:solidFill>
            </a:endParaRPr>
          </a:p>
        </p:txBody>
      </p:sp>
      <p:sp>
        <p:nvSpPr>
          <p:cNvPr id="461" name="Google Shape;461;ge472848fcc_2_3123"/>
          <p:cNvSpPr/>
          <p:nvPr/>
        </p:nvSpPr>
        <p:spPr>
          <a:xfrm>
            <a:off x="8240875" y="5366475"/>
            <a:ext cx="2407800" cy="53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Rendimiento extraordinario</a:t>
            </a:r>
            <a:endParaRPr sz="1400" b="1">
              <a:solidFill>
                <a:srgbClr val="3F3F3F"/>
              </a:solidFill>
              <a:latin typeface="Arial"/>
              <a:ea typeface="Arial"/>
              <a:cs typeface="Arial"/>
              <a:sym typeface="Arial"/>
            </a:endParaRPr>
          </a:p>
        </p:txBody>
      </p:sp>
      <p:sp>
        <p:nvSpPr>
          <p:cNvPr id="462" name="Google Shape;462;ge472848fcc_2_3123"/>
          <p:cNvSpPr/>
          <p:nvPr/>
        </p:nvSpPr>
        <p:spPr>
          <a:xfrm>
            <a:off x="4193682" y="1965327"/>
            <a:ext cx="372600" cy="273229"/>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3" name="Google Shape;463;ge472848fcc_2_3123"/>
          <p:cNvSpPr/>
          <p:nvPr/>
        </p:nvSpPr>
        <p:spPr>
          <a:xfrm>
            <a:off x="7876378" y="2134396"/>
            <a:ext cx="364500" cy="364500"/>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4" name="Google Shape;464;ge472848fcc_2_3123"/>
          <p:cNvSpPr/>
          <p:nvPr/>
        </p:nvSpPr>
        <p:spPr>
          <a:xfrm>
            <a:off x="4031021" y="5597362"/>
            <a:ext cx="400644" cy="40399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E626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5" name="Google Shape;465;ge472848fcc_2_3123"/>
          <p:cNvSpPr/>
          <p:nvPr/>
        </p:nvSpPr>
        <p:spPr>
          <a:xfrm>
            <a:off x="5668825" y="3565581"/>
            <a:ext cx="796728" cy="629905"/>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6" name="Google Shape;466;ge472848fcc_2_3123"/>
          <p:cNvSpPr/>
          <p:nvPr/>
        </p:nvSpPr>
        <p:spPr>
          <a:xfrm>
            <a:off x="8481694" y="3625955"/>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7" name="Google Shape;467;ge472848fcc_2_3123"/>
          <p:cNvSpPr/>
          <p:nvPr/>
        </p:nvSpPr>
        <p:spPr>
          <a:xfrm flipH="1">
            <a:off x="7524289" y="5325463"/>
            <a:ext cx="445500" cy="446602"/>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8" name="Google Shape;468;ge472848fcc_2_3123"/>
          <p:cNvSpPr/>
          <p:nvPr/>
        </p:nvSpPr>
        <p:spPr>
          <a:xfrm>
            <a:off x="3171500" y="3559452"/>
            <a:ext cx="442627" cy="349947"/>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239F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e472848fcc_2_2852"/>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474" name="Google Shape;474;ge472848fcc_2_2852"/>
          <p:cNvSpPr/>
          <p:nvPr/>
        </p:nvSpPr>
        <p:spPr>
          <a:xfrm>
            <a:off x="3525725" y="2836550"/>
            <a:ext cx="6881425" cy="1637050"/>
          </a:xfrm>
          <a:custGeom>
            <a:avLst/>
            <a:gdLst/>
            <a:ahLst/>
            <a:cxnLst/>
            <a:rect l="l" t="t" r="r" b="b"/>
            <a:pathLst>
              <a:path w="275257" h="65482" extrusionOk="0">
                <a:moveTo>
                  <a:pt x="422" y="64621"/>
                </a:moveTo>
                <a:lnTo>
                  <a:pt x="0" y="64695"/>
                </a:lnTo>
                <a:lnTo>
                  <a:pt x="91858" y="0"/>
                </a:lnTo>
                <a:lnTo>
                  <a:pt x="183348" y="65482"/>
                </a:lnTo>
                <a:lnTo>
                  <a:pt x="275257" y="469"/>
                </a:lnTo>
              </a:path>
            </a:pathLst>
          </a:custGeom>
          <a:noFill/>
          <a:ln w="349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75" name="Google Shape;475;ge472848fcc_2_2852"/>
          <p:cNvSpPr/>
          <p:nvPr/>
        </p:nvSpPr>
        <p:spPr>
          <a:xfrm>
            <a:off x="5458170" y="2475658"/>
            <a:ext cx="720000" cy="7200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6" name="Google Shape;476;ge472848fcc_2_2852"/>
          <p:cNvSpPr/>
          <p:nvPr/>
        </p:nvSpPr>
        <p:spPr>
          <a:xfrm>
            <a:off x="3185581" y="4070812"/>
            <a:ext cx="720000" cy="72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7" name="Google Shape;477;ge472848fcc_2_2852"/>
          <p:cNvSpPr/>
          <p:nvPr/>
        </p:nvSpPr>
        <p:spPr>
          <a:xfrm>
            <a:off x="7730759" y="4070812"/>
            <a:ext cx="720000" cy="7200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8" name="Google Shape;478;ge472848fcc_2_2852"/>
          <p:cNvSpPr/>
          <p:nvPr/>
        </p:nvSpPr>
        <p:spPr>
          <a:xfrm>
            <a:off x="10003348" y="2399885"/>
            <a:ext cx="828000" cy="828000"/>
          </a:xfrm>
          <a:prstGeom prst="ellipse">
            <a:avLst/>
          </a:prstGeom>
          <a:solidFill>
            <a:srgbClr val="DBDF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9" name="Google Shape;479;ge472848fcc_2_2852"/>
          <p:cNvSpPr/>
          <p:nvPr/>
        </p:nvSpPr>
        <p:spPr>
          <a:xfrm>
            <a:off x="10140425" y="2536962"/>
            <a:ext cx="553800" cy="5538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grpSp>
        <p:nvGrpSpPr>
          <p:cNvPr id="480" name="Google Shape;480;ge472848fcc_2_2852"/>
          <p:cNvGrpSpPr/>
          <p:nvPr/>
        </p:nvGrpSpPr>
        <p:grpSpPr>
          <a:xfrm>
            <a:off x="741706" y="3967374"/>
            <a:ext cx="2326740" cy="1342513"/>
            <a:chOff x="-243332" y="3137575"/>
            <a:chExt cx="2326740" cy="1342513"/>
          </a:xfrm>
        </p:grpSpPr>
        <p:sp>
          <p:nvSpPr>
            <p:cNvPr id="481" name="Google Shape;481;ge472848fcc_2_2852"/>
            <p:cNvSpPr txBox="1"/>
            <p:nvPr/>
          </p:nvSpPr>
          <p:spPr>
            <a:xfrm>
              <a:off x="-243332" y="3163977"/>
              <a:ext cx="19608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Clr>
                  <a:srgbClr val="000000"/>
                </a:buClr>
                <a:buFont typeface="Arial"/>
                <a:buNone/>
              </a:pPr>
              <a:r>
                <a:rPr lang="es-MX" b="1">
                  <a:solidFill>
                    <a:srgbClr val="90C221"/>
                  </a:solidFill>
                </a:rPr>
                <a:t>Aumentar los ingresos</a:t>
              </a:r>
              <a:endParaRPr sz="1400" b="1" i="0" u="none" strike="noStrike" cap="none">
                <a:solidFill>
                  <a:srgbClr val="90C221"/>
                </a:solidFill>
                <a:latin typeface="Arial"/>
                <a:ea typeface="Arial"/>
                <a:cs typeface="Arial"/>
                <a:sym typeface="Arial"/>
              </a:endParaRPr>
            </a:p>
          </p:txBody>
        </p:sp>
        <p:sp>
          <p:nvSpPr>
            <p:cNvPr id="482" name="Google Shape;482;ge472848fcc_2_2852"/>
            <p:cNvSpPr txBox="1"/>
            <p:nvPr/>
          </p:nvSpPr>
          <p:spPr>
            <a:xfrm>
              <a:off x="-237692" y="3464288"/>
              <a:ext cx="2321100" cy="1015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endParaRPr sz="1200">
                <a:solidFill>
                  <a:srgbClr val="3F3F3F"/>
                </a:solidFill>
              </a:endParaRPr>
            </a:p>
            <a:p>
              <a:pPr marL="0" marR="0" lvl="0" indent="0" algn="r" rtl="0">
                <a:spcBef>
                  <a:spcPts val="0"/>
                </a:spcBef>
                <a:spcAft>
                  <a:spcPts val="0"/>
                </a:spcAft>
                <a:buNone/>
              </a:pPr>
              <a:r>
                <a:rPr lang="es-MX" sz="1200" b="1">
                  <a:solidFill>
                    <a:srgbClr val="3F3F3F"/>
                  </a:solidFill>
                </a:rPr>
                <a:t>38%</a:t>
              </a:r>
              <a:r>
                <a:rPr lang="es-MX" sz="1200">
                  <a:solidFill>
                    <a:srgbClr val="3F3F3F"/>
                  </a:solidFill>
                </a:rPr>
                <a:t> y elevar los niveles de empleo en un </a:t>
              </a:r>
              <a:r>
                <a:rPr lang="es-MX" sz="1200" b="1">
                  <a:solidFill>
                    <a:srgbClr val="3F3F3F"/>
                  </a:solidFill>
                </a:rPr>
                <a:t>10%.</a:t>
              </a:r>
              <a:r>
                <a:rPr lang="es-MX" sz="1200">
                  <a:solidFill>
                    <a:srgbClr val="3F3F3F"/>
                  </a:solidFill>
                </a:rPr>
                <a:t>[1]</a:t>
              </a:r>
              <a:endParaRPr sz="1200">
                <a:solidFill>
                  <a:srgbClr val="3F3F3F"/>
                </a:solidFill>
              </a:endParaRPr>
            </a:p>
            <a:p>
              <a:pPr marL="0" marR="0" lvl="0" indent="0" algn="r" rtl="0">
                <a:spcBef>
                  <a:spcPts val="0"/>
                </a:spcBef>
                <a:spcAft>
                  <a:spcPts val="0"/>
                </a:spcAft>
                <a:buNone/>
              </a:pPr>
              <a:endParaRPr sz="1200">
                <a:solidFill>
                  <a:srgbClr val="3F3F3F"/>
                </a:solidFill>
              </a:endParaRPr>
            </a:p>
            <a:p>
              <a:pPr marL="0" marR="0" lvl="0" indent="0" algn="r" rtl="0">
                <a:spcBef>
                  <a:spcPts val="0"/>
                </a:spcBef>
                <a:spcAft>
                  <a:spcPts val="0"/>
                </a:spcAft>
                <a:buNone/>
              </a:pPr>
              <a:endParaRPr sz="1200">
                <a:solidFill>
                  <a:srgbClr val="3F3F3F"/>
                </a:solidFill>
              </a:endParaRPr>
            </a:p>
          </p:txBody>
        </p:sp>
        <p:sp>
          <p:nvSpPr>
            <p:cNvPr id="483" name="Google Shape;483;ge472848fcc_2_2852"/>
            <p:cNvSpPr/>
            <p:nvPr/>
          </p:nvSpPr>
          <p:spPr>
            <a:xfrm>
              <a:off x="1723216" y="3137575"/>
              <a:ext cx="359700" cy="36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4" name="Google Shape;484;ge472848fcc_2_2852"/>
            <p:cNvSpPr txBox="1"/>
            <p:nvPr/>
          </p:nvSpPr>
          <p:spPr>
            <a:xfrm>
              <a:off x="1737207" y="3152454"/>
              <a:ext cx="3348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1</a:t>
              </a:r>
              <a:endParaRPr sz="1400" b="1" i="0" u="none" strike="noStrike" cap="none">
                <a:solidFill>
                  <a:srgbClr val="FFFFFF"/>
                </a:solidFill>
                <a:latin typeface="Arial"/>
                <a:ea typeface="Arial"/>
                <a:cs typeface="Arial"/>
                <a:sym typeface="Arial"/>
              </a:endParaRPr>
            </a:p>
          </p:txBody>
        </p:sp>
      </p:grpSp>
      <p:sp>
        <p:nvSpPr>
          <p:cNvPr id="485" name="Google Shape;485;ge472848fcc_2_2852"/>
          <p:cNvSpPr txBox="1"/>
          <p:nvPr/>
        </p:nvSpPr>
        <p:spPr>
          <a:xfrm>
            <a:off x="2635425" y="2241150"/>
            <a:ext cx="21090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07A398"/>
                </a:solidFill>
              </a:rPr>
              <a:t>Generar 13 billones de dólares</a:t>
            </a:r>
            <a:endParaRPr sz="1400" b="1" i="0" u="none" strike="noStrike" cap="none">
              <a:solidFill>
                <a:srgbClr val="07A398"/>
              </a:solidFill>
              <a:latin typeface="Arial"/>
              <a:ea typeface="Arial"/>
              <a:cs typeface="Arial"/>
              <a:sym typeface="Arial"/>
            </a:endParaRPr>
          </a:p>
        </p:txBody>
      </p:sp>
      <p:sp>
        <p:nvSpPr>
          <p:cNvPr id="486" name="Google Shape;486;ge472848fcc_2_2852"/>
          <p:cNvSpPr txBox="1"/>
          <p:nvPr/>
        </p:nvSpPr>
        <p:spPr>
          <a:xfrm>
            <a:off x="2641739" y="2693857"/>
            <a:ext cx="25125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para el año 2030, aumentando el PIB mundial en un 1,2% al año aproximadamente.</a:t>
            </a:r>
            <a:endParaRPr sz="1200" b="0" i="0" u="none" strike="noStrike" cap="none">
              <a:solidFill>
                <a:srgbClr val="3F3F3F"/>
              </a:solidFill>
              <a:latin typeface="Arial"/>
              <a:ea typeface="Arial"/>
              <a:cs typeface="Arial"/>
              <a:sym typeface="Arial"/>
            </a:endParaRPr>
          </a:p>
        </p:txBody>
      </p:sp>
      <p:sp>
        <p:nvSpPr>
          <p:cNvPr id="487" name="Google Shape;487;ge472848fcc_2_2852"/>
          <p:cNvSpPr/>
          <p:nvPr/>
        </p:nvSpPr>
        <p:spPr>
          <a:xfrm>
            <a:off x="4794058" y="2214736"/>
            <a:ext cx="359700" cy="3600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8" name="Google Shape;488;ge472848fcc_2_2852"/>
          <p:cNvSpPr txBox="1"/>
          <p:nvPr/>
        </p:nvSpPr>
        <p:spPr>
          <a:xfrm>
            <a:off x="4806382" y="2240847"/>
            <a:ext cx="3348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2</a:t>
            </a:r>
            <a:endParaRPr sz="1400" b="1" i="0" u="none" strike="noStrike" cap="none">
              <a:solidFill>
                <a:srgbClr val="FFFFFF"/>
              </a:solidFill>
              <a:latin typeface="Arial"/>
              <a:ea typeface="Arial"/>
              <a:cs typeface="Arial"/>
              <a:sym typeface="Arial"/>
            </a:endParaRPr>
          </a:p>
        </p:txBody>
      </p:sp>
      <p:sp>
        <p:nvSpPr>
          <p:cNvPr id="489" name="Google Shape;489;ge472848fcc_2_2852"/>
          <p:cNvSpPr txBox="1"/>
          <p:nvPr/>
        </p:nvSpPr>
        <p:spPr>
          <a:xfrm>
            <a:off x="4299262" y="3993775"/>
            <a:ext cx="22653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0680C3"/>
                </a:solidFill>
              </a:rPr>
              <a:t>Valor comercial y horas de productividad</a:t>
            </a:r>
            <a:endParaRPr sz="1400" b="1" i="0" u="none" strike="noStrike" cap="none">
              <a:solidFill>
                <a:srgbClr val="0680C3"/>
              </a:solidFill>
              <a:latin typeface="Arial"/>
              <a:ea typeface="Arial"/>
              <a:cs typeface="Arial"/>
              <a:sym typeface="Arial"/>
            </a:endParaRPr>
          </a:p>
        </p:txBody>
      </p:sp>
      <p:sp>
        <p:nvSpPr>
          <p:cNvPr id="490" name="Google Shape;490;ge472848fcc_2_2852"/>
          <p:cNvSpPr txBox="1"/>
          <p:nvPr/>
        </p:nvSpPr>
        <p:spPr>
          <a:xfrm>
            <a:off x="4299250" y="4518312"/>
            <a:ext cx="26880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En </a:t>
            </a:r>
            <a:r>
              <a:rPr lang="es-MX" sz="1200" b="1">
                <a:solidFill>
                  <a:srgbClr val="3F3F3F"/>
                </a:solidFill>
              </a:rPr>
              <a:t>2022</a:t>
            </a:r>
            <a:r>
              <a:rPr lang="es-MX" sz="1200">
                <a:solidFill>
                  <a:srgbClr val="3F3F3F"/>
                </a:solidFill>
              </a:rPr>
              <a:t>, la IA podría generar casi </a:t>
            </a:r>
            <a:r>
              <a:rPr lang="es-MX" sz="1200" b="1">
                <a:solidFill>
                  <a:srgbClr val="3F3F3F"/>
                </a:solidFill>
              </a:rPr>
              <a:t>3 mil millones</a:t>
            </a:r>
            <a:r>
              <a:rPr lang="es-MX" sz="1200">
                <a:solidFill>
                  <a:srgbClr val="3F3F3F"/>
                </a:solidFill>
              </a:rPr>
              <a:t> en valor comercial y </a:t>
            </a:r>
            <a:r>
              <a:rPr lang="es-MX" sz="1200" b="1">
                <a:solidFill>
                  <a:srgbClr val="3F3F3F"/>
                </a:solidFill>
              </a:rPr>
              <a:t>6,200 </a:t>
            </a:r>
            <a:r>
              <a:rPr lang="es-MX" sz="1200">
                <a:solidFill>
                  <a:srgbClr val="3F3F3F"/>
                </a:solidFill>
              </a:rPr>
              <a:t>millones de horas de productividad en todo el mundo.[3]</a:t>
            </a:r>
            <a:endParaRPr sz="1200" b="0" i="0" u="none" strike="noStrike" cap="none">
              <a:solidFill>
                <a:srgbClr val="3F3F3F"/>
              </a:solidFill>
              <a:latin typeface="Arial"/>
              <a:ea typeface="Arial"/>
              <a:cs typeface="Arial"/>
              <a:sym typeface="Arial"/>
            </a:endParaRPr>
          </a:p>
        </p:txBody>
      </p:sp>
      <p:sp>
        <p:nvSpPr>
          <p:cNvPr id="491" name="Google Shape;491;ge472848fcc_2_2852"/>
          <p:cNvSpPr/>
          <p:nvPr/>
        </p:nvSpPr>
        <p:spPr>
          <a:xfrm>
            <a:off x="6626562" y="3967374"/>
            <a:ext cx="359700" cy="3600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2" name="Google Shape;492;ge472848fcc_2_2852"/>
          <p:cNvSpPr txBox="1"/>
          <p:nvPr/>
        </p:nvSpPr>
        <p:spPr>
          <a:xfrm>
            <a:off x="6638886" y="3993486"/>
            <a:ext cx="334800" cy="5232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3</a:t>
            </a:r>
            <a:r>
              <a:rPr lang="es-MX" sz="1400" b="1" i="0" u="none" strike="noStrike" cap="none">
                <a:solidFill>
                  <a:srgbClr val="FFFFFF"/>
                </a:solidFill>
                <a:latin typeface="Arial"/>
                <a:ea typeface="Arial"/>
                <a:cs typeface="Arial"/>
                <a:sym typeface="Arial"/>
              </a:rPr>
              <a:t>4</a:t>
            </a:r>
            <a:endParaRPr sz="1400" b="1" i="0" u="none" strike="noStrike" cap="none">
              <a:solidFill>
                <a:srgbClr val="FFFFFF"/>
              </a:solidFill>
              <a:latin typeface="Arial"/>
              <a:ea typeface="Arial"/>
              <a:cs typeface="Arial"/>
              <a:sym typeface="Arial"/>
            </a:endParaRPr>
          </a:p>
        </p:txBody>
      </p:sp>
      <p:sp>
        <p:nvSpPr>
          <p:cNvPr id="493" name="Google Shape;493;ge472848fcc_2_2852"/>
          <p:cNvSpPr txBox="1"/>
          <p:nvPr/>
        </p:nvSpPr>
        <p:spPr>
          <a:xfrm>
            <a:off x="6973676" y="2248600"/>
            <a:ext cx="23208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57687C"/>
                </a:solidFill>
              </a:rPr>
              <a:t>Empresas de consultoría de IA</a:t>
            </a:r>
            <a:endParaRPr sz="1400" b="1" i="0" u="none" strike="noStrike" cap="none">
              <a:solidFill>
                <a:srgbClr val="57687C"/>
              </a:solidFill>
              <a:latin typeface="Arial"/>
              <a:ea typeface="Arial"/>
              <a:cs typeface="Arial"/>
              <a:sym typeface="Arial"/>
            </a:endParaRPr>
          </a:p>
        </p:txBody>
      </p:sp>
      <p:sp>
        <p:nvSpPr>
          <p:cNvPr id="494" name="Google Shape;494;ge472848fcc_2_2852"/>
          <p:cNvSpPr txBox="1"/>
          <p:nvPr/>
        </p:nvSpPr>
        <p:spPr>
          <a:xfrm>
            <a:off x="6974293" y="2701309"/>
            <a:ext cx="27702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Tiene el potencial de aumentar las tasas de crecimiento anuales en América Latina hasta </a:t>
            </a:r>
            <a:r>
              <a:rPr lang="es-MX" sz="1200" b="1">
                <a:solidFill>
                  <a:srgbClr val="3F3F3F"/>
                </a:solidFill>
              </a:rPr>
              <a:t>1%</a:t>
            </a:r>
            <a:r>
              <a:rPr lang="es-MX" sz="1200">
                <a:solidFill>
                  <a:srgbClr val="3F3F3F"/>
                </a:solidFill>
              </a:rPr>
              <a:t> en </a:t>
            </a:r>
            <a:r>
              <a:rPr lang="es-MX" sz="1200" b="1">
                <a:solidFill>
                  <a:srgbClr val="3F3F3F"/>
                </a:solidFill>
              </a:rPr>
              <a:t>2035</a:t>
            </a:r>
            <a:r>
              <a:rPr lang="es-MX" sz="1200" b="1" i="0" u="none" strike="noStrike" cap="none">
                <a:solidFill>
                  <a:srgbClr val="3F3F3F"/>
                </a:solidFill>
              </a:rPr>
              <a:t>.</a:t>
            </a:r>
            <a:r>
              <a:rPr lang="es-MX" sz="1200" i="0" u="none" strike="noStrike" cap="none">
                <a:solidFill>
                  <a:srgbClr val="3F3F3F"/>
                </a:solidFill>
              </a:rPr>
              <a:t>[4]</a:t>
            </a:r>
            <a:r>
              <a:rPr lang="es-MX" sz="1200" b="1" i="0" u="none" strike="noStrike" cap="none">
                <a:solidFill>
                  <a:srgbClr val="3F3F3F"/>
                </a:solidFill>
              </a:rPr>
              <a:t>  </a:t>
            </a:r>
            <a:endParaRPr sz="1200" b="1" i="0" u="none" strike="noStrike" cap="none">
              <a:solidFill>
                <a:srgbClr val="3F3F3F"/>
              </a:solidFill>
            </a:endParaRPr>
          </a:p>
        </p:txBody>
      </p:sp>
      <p:sp>
        <p:nvSpPr>
          <p:cNvPr id="495" name="Google Shape;495;ge472848fcc_2_2852"/>
          <p:cNvSpPr/>
          <p:nvPr/>
        </p:nvSpPr>
        <p:spPr>
          <a:xfrm>
            <a:off x="9384173" y="2222193"/>
            <a:ext cx="359700" cy="3600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6" name="Google Shape;496;ge472848fcc_2_2852"/>
          <p:cNvSpPr txBox="1"/>
          <p:nvPr/>
        </p:nvSpPr>
        <p:spPr>
          <a:xfrm>
            <a:off x="9425685" y="2248090"/>
            <a:ext cx="2766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4</a:t>
            </a:r>
            <a:endParaRPr sz="1400" b="1" i="0" u="none" strike="noStrike" cap="none">
              <a:solidFill>
                <a:srgbClr val="FFFFFF"/>
              </a:solidFill>
              <a:latin typeface="Arial"/>
              <a:ea typeface="Arial"/>
              <a:cs typeface="Arial"/>
              <a:sym typeface="Arial"/>
            </a:endParaRPr>
          </a:p>
        </p:txBody>
      </p:sp>
      <p:sp>
        <p:nvSpPr>
          <p:cNvPr id="497" name="Google Shape;497;ge472848fcc_2_2852"/>
          <p:cNvSpPr/>
          <p:nvPr/>
        </p:nvSpPr>
        <p:spPr>
          <a:xfrm>
            <a:off x="3397319" y="4274330"/>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98" name="Google Shape;498;ge472848fcc_2_2852"/>
          <p:cNvSpPr/>
          <p:nvPr/>
        </p:nvSpPr>
        <p:spPr>
          <a:xfrm rot="9912194">
            <a:off x="7903363" y="4300249"/>
            <a:ext cx="398938" cy="338822"/>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99" name="Google Shape;499;ge472848fcc_2_2852"/>
          <p:cNvSpPr/>
          <p:nvPr/>
        </p:nvSpPr>
        <p:spPr>
          <a:xfrm>
            <a:off x="10225473" y="2676640"/>
            <a:ext cx="402388" cy="272556"/>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000000"/>
              </a:solidFill>
              <a:latin typeface="Arial"/>
              <a:ea typeface="Arial"/>
              <a:cs typeface="Arial"/>
              <a:sym typeface="Arial"/>
            </a:endParaRPr>
          </a:p>
        </p:txBody>
      </p:sp>
      <p:sp>
        <p:nvSpPr>
          <p:cNvPr id="500" name="Google Shape;500;ge472848fcc_2_2852"/>
          <p:cNvSpPr txBox="1"/>
          <p:nvPr/>
        </p:nvSpPr>
        <p:spPr>
          <a:xfrm>
            <a:off x="1685450" y="1310225"/>
            <a:ext cx="5047500" cy="44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s-MX" sz="1900">
                <a:solidFill>
                  <a:srgbClr val="1C4587"/>
                </a:solidFill>
              </a:rPr>
              <a:t>Si las empresas invirtieran en IA</a:t>
            </a:r>
            <a:endParaRPr sz="900">
              <a:solidFill>
                <a:srgbClr val="1C4587"/>
              </a:solidFill>
            </a:endParaRPr>
          </a:p>
        </p:txBody>
      </p:sp>
      <p:sp>
        <p:nvSpPr>
          <p:cNvPr id="501" name="Google Shape;501;ge472848fcc_2_2852"/>
          <p:cNvSpPr txBox="1"/>
          <p:nvPr/>
        </p:nvSpPr>
        <p:spPr>
          <a:xfrm>
            <a:off x="43600" y="6064300"/>
            <a:ext cx="6689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600"/>
              <a:t>[1] Accenture «Future Workforce», 2019, &lt;</a:t>
            </a:r>
            <a:r>
              <a:rPr lang="es-MX" sz="600" u="sng">
                <a:solidFill>
                  <a:schemeClr val="hlink"/>
                </a:solidFill>
                <a:hlinkClick r:id="rId3"/>
              </a:rPr>
              <a:t>https://www.accenture.com/us-en/company-reworking-the-revolution-future-workforce</a:t>
            </a:r>
            <a:r>
              <a:rPr lang="es-MX" sz="600"/>
              <a:t>&gt;</a:t>
            </a:r>
            <a:endParaRPr sz="600"/>
          </a:p>
          <a:p>
            <a:pPr marL="0" lvl="0" indent="0" algn="l" rtl="0">
              <a:spcBef>
                <a:spcPts val="0"/>
              </a:spcBef>
              <a:spcAft>
                <a:spcPts val="0"/>
              </a:spcAft>
              <a:buNone/>
            </a:pPr>
            <a:r>
              <a:rPr lang="es-MX" sz="600"/>
              <a:t>[2] McKinsey Global Institute, «Notes from the AI Frontier - Modeling The Impact of AI on the World Economy», septiembre de 2018, &lt;https://www.mckinsey.com/~/media/McKinsey/Featured%20Insights/Artificial%20Intelligence/Notes%20from%20the%20frontier%20</a:t>
            </a:r>
            <a:endParaRPr sz="600"/>
          </a:p>
          <a:p>
            <a:pPr marL="0" lvl="0" indent="0" algn="l" rtl="0">
              <a:spcBef>
                <a:spcPts val="0"/>
              </a:spcBef>
              <a:spcAft>
                <a:spcPts val="0"/>
              </a:spcAft>
              <a:buNone/>
            </a:pPr>
            <a:r>
              <a:rPr lang="es-MX" sz="600"/>
              <a:t>Modeling%20the%20impact%20of%20AI%20on%20the%20world%20economy/MGI-Notes-from-the-AI-frontier-Modeling-the-impact-of-AI-on-the-world-economy-September-2018.ashx&gt;</a:t>
            </a:r>
            <a:endParaRPr sz="600"/>
          </a:p>
          <a:p>
            <a:pPr marL="0" lvl="0" indent="0" algn="l" rtl="0">
              <a:spcBef>
                <a:spcPts val="0"/>
              </a:spcBef>
              <a:spcAft>
                <a:spcPts val="0"/>
              </a:spcAft>
              <a:buNone/>
            </a:pPr>
            <a:r>
              <a:rPr lang="es-MX" sz="600"/>
              <a:t>[3]La creciente ola de inteligencia artificial en Latinoamérica &lt;</a:t>
            </a:r>
            <a:r>
              <a:rPr lang="es-MX" sz="600" u="sng">
                <a:solidFill>
                  <a:schemeClr val="hlink"/>
                </a:solidFill>
                <a:hlinkClick r:id="rId4"/>
              </a:rPr>
              <a:t>https://www.marsh.com/mx/insights/research/aumento-inteligencia-artificial-latinoamerica.html</a:t>
            </a:r>
            <a:r>
              <a:rPr lang="es-MX" sz="600"/>
              <a:t>&gt;</a:t>
            </a:r>
            <a:endParaRPr sz="600"/>
          </a:p>
          <a:p>
            <a:pPr marL="0" lvl="0" indent="0" algn="l" rtl="0">
              <a:spcBef>
                <a:spcPts val="0"/>
              </a:spcBef>
              <a:spcAft>
                <a:spcPts val="0"/>
              </a:spcAft>
              <a:buNone/>
            </a:pPr>
            <a:r>
              <a:rPr lang="es-MX" sz="600"/>
              <a:t>[4]SOLUCIÓN SOSTENIBLE PARA MEJORAR LA PRODUCTIVIDAD Y EL CRECIMIENTO&lt;https://www.accenture.com/br-pt/insight-artificial-intelligence-south-america&gt;</a:t>
            </a:r>
            <a:endParaRPr sz="600"/>
          </a:p>
        </p:txBody>
      </p:sp>
      <p:sp>
        <p:nvSpPr>
          <p:cNvPr id="502" name="Google Shape;502;ge472848fcc_2_2852"/>
          <p:cNvSpPr/>
          <p:nvPr/>
        </p:nvSpPr>
        <p:spPr>
          <a:xfrm>
            <a:off x="5624546" y="2633662"/>
            <a:ext cx="400644" cy="40399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e46caf0ea0_0_1"/>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¿Qué es la Inteligencia Artificial?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ge678ef5181_1_1046"/>
          <p:cNvPicPr preferRelativeResize="0"/>
          <p:nvPr/>
        </p:nvPicPr>
        <p:blipFill>
          <a:blip r:embed="rId3">
            <a:alphaModFix/>
          </a:blip>
          <a:stretch>
            <a:fillRect/>
          </a:stretch>
        </p:blipFill>
        <p:spPr>
          <a:xfrm>
            <a:off x="885935" y="1778150"/>
            <a:ext cx="6365474" cy="3575725"/>
          </a:xfrm>
          <a:prstGeom prst="rect">
            <a:avLst/>
          </a:prstGeom>
          <a:noFill/>
          <a:ln>
            <a:noFill/>
          </a:ln>
        </p:spPr>
      </p:pic>
      <p:sp>
        <p:nvSpPr>
          <p:cNvPr id="508" name="Google Shape;508;ge678ef5181_1_1046"/>
          <p:cNvSpPr txBox="1"/>
          <p:nvPr/>
        </p:nvSpPr>
        <p:spPr>
          <a:xfrm>
            <a:off x="1148688" y="1209400"/>
            <a:ext cx="5592300" cy="4233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200"/>
              </a:spcBef>
              <a:spcAft>
                <a:spcPts val="600"/>
              </a:spcAft>
              <a:buNone/>
            </a:pPr>
            <a:r>
              <a:rPr lang="es-MX" sz="1550">
                <a:solidFill>
                  <a:srgbClr val="505154"/>
                </a:solidFill>
                <a:highlight>
                  <a:schemeClr val="lt1"/>
                </a:highlight>
              </a:rPr>
              <a:t>Estimación de Ingresos de la IA por región (2015-2024)</a:t>
            </a:r>
            <a:endParaRPr/>
          </a:p>
        </p:txBody>
      </p:sp>
      <p:sp>
        <p:nvSpPr>
          <p:cNvPr id="509" name="Google Shape;509;ge678ef5181_1_1046"/>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510" name="Google Shape;510;ge678ef5181_1_1046"/>
          <p:cNvSpPr/>
          <p:nvPr/>
        </p:nvSpPr>
        <p:spPr>
          <a:xfrm rot="-5400000">
            <a:off x="7311189" y="4549354"/>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1" name="Google Shape;511;ge678ef5181_1_1046"/>
          <p:cNvSpPr/>
          <p:nvPr/>
        </p:nvSpPr>
        <p:spPr>
          <a:xfrm rot="-5400000">
            <a:off x="7308758" y="3726909"/>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2" name="Google Shape;512;ge678ef5181_1_1046"/>
          <p:cNvSpPr/>
          <p:nvPr/>
        </p:nvSpPr>
        <p:spPr>
          <a:xfrm rot="-5400000">
            <a:off x="7311189" y="2898006"/>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3" name="Google Shape;513;ge678ef5181_1_1046"/>
          <p:cNvSpPr/>
          <p:nvPr/>
        </p:nvSpPr>
        <p:spPr>
          <a:xfrm>
            <a:off x="7723354" y="2344613"/>
            <a:ext cx="2277973" cy="182327"/>
          </a:xfrm>
          <a:custGeom>
            <a:avLst/>
            <a:gdLst/>
            <a:ahLst/>
            <a:cxnLst/>
            <a:rect l="l" t="t" r="r" b="b"/>
            <a:pathLst>
              <a:path w="2736304" h="182327" extrusionOk="0">
                <a:moveTo>
                  <a:pt x="0" y="0"/>
                </a:moveTo>
                <a:lnTo>
                  <a:pt x="2736304" y="0"/>
                </a:lnTo>
                <a:lnTo>
                  <a:pt x="2736304" y="182327"/>
                </a:lnTo>
                <a:lnTo>
                  <a:pt x="0" y="182327"/>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4" name="Google Shape;514;ge678ef5181_1_1046"/>
          <p:cNvSpPr/>
          <p:nvPr/>
        </p:nvSpPr>
        <p:spPr>
          <a:xfrm>
            <a:off x="7560075" y="4378954"/>
            <a:ext cx="521700" cy="5217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5" name="Google Shape;515;ge678ef5181_1_1046"/>
          <p:cNvSpPr txBox="1"/>
          <p:nvPr/>
        </p:nvSpPr>
        <p:spPr>
          <a:xfrm>
            <a:off x="8113463" y="4328348"/>
            <a:ext cx="1836000" cy="646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b="1">
                <a:solidFill>
                  <a:srgbClr val="57687C"/>
                </a:solidFill>
              </a:rPr>
              <a:t>IA actividad prioritaria en todas las empresas</a:t>
            </a:r>
            <a:endParaRPr/>
          </a:p>
        </p:txBody>
      </p:sp>
      <p:sp>
        <p:nvSpPr>
          <p:cNvPr id="516" name="Google Shape;516;ge678ef5181_1_1046"/>
          <p:cNvSpPr/>
          <p:nvPr/>
        </p:nvSpPr>
        <p:spPr>
          <a:xfrm>
            <a:off x="7560075" y="3184805"/>
            <a:ext cx="521700" cy="5217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7" name="Google Shape;517;ge678ef5181_1_1046"/>
          <p:cNvSpPr txBox="1"/>
          <p:nvPr/>
        </p:nvSpPr>
        <p:spPr>
          <a:xfrm>
            <a:off x="8157963" y="3245725"/>
            <a:ext cx="1836000" cy="431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b="1">
                <a:solidFill>
                  <a:srgbClr val="07A398"/>
                </a:solidFill>
              </a:rPr>
              <a:t>Empresas en ser primeras</a:t>
            </a:r>
            <a:endParaRPr/>
          </a:p>
        </p:txBody>
      </p:sp>
      <p:sp>
        <p:nvSpPr>
          <p:cNvPr id="518" name="Google Shape;518;ge678ef5181_1_1046"/>
          <p:cNvSpPr/>
          <p:nvPr/>
        </p:nvSpPr>
        <p:spPr>
          <a:xfrm>
            <a:off x="8460879" y="2180720"/>
            <a:ext cx="521700" cy="521700"/>
          </a:xfrm>
          <a:prstGeom prst="ellipse">
            <a:avLst/>
          </a:pr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9" name="Google Shape;519;ge678ef5181_1_1046"/>
          <p:cNvSpPr txBox="1"/>
          <p:nvPr/>
        </p:nvSpPr>
        <p:spPr>
          <a:xfrm>
            <a:off x="7798727" y="1762052"/>
            <a:ext cx="18360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1200">
                <a:solidFill>
                  <a:srgbClr val="3F3F3F"/>
                </a:solidFill>
              </a:rPr>
              <a:t>obtendrán una ventaja competitiva extraordinaria.</a:t>
            </a:r>
            <a:endParaRPr/>
          </a:p>
        </p:txBody>
      </p:sp>
      <p:sp>
        <p:nvSpPr>
          <p:cNvPr id="520" name="Google Shape;520;ge678ef5181_1_1046"/>
          <p:cNvSpPr txBox="1"/>
          <p:nvPr/>
        </p:nvSpPr>
        <p:spPr>
          <a:xfrm>
            <a:off x="7518850" y="1568863"/>
            <a:ext cx="2481000" cy="21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b="1">
                <a:solidFill>
                  <a:srgbClr val="FBA200"/>
                </a:solidFill>
              </a:rPr>
              <a:t>Aplicar IA en el sector</a:t>
            </a:r>
            <a:endParaRPr/>
          </a:p>
        </p:txBody>
      </p:sp>
      <p:sp>
        <p:nvSpPr>
          <p:cNvPr id="521" name="Google Shape;521;ge678ef5181_1_1046"/>
          <p:cNvSpPr/>
          <p:nvPr/>
        </p:nvSpPr>
        <p:spPr>
          <a:xfrm>
            <a:off x="7699676" y="3313350"/>
            <a:ext cx="243000" cy="24229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2" name="Google Shape;522;ge678ef5181_1_1046"/>
          <p:cNvSpPr/>
          <p:nvPr/>
        </p:nvSpPr>
        <p:spPr>
          <a:xfrm flipH="1">
            <a:off x="7693423" y="4511943"/>
            <a:ext cx="267300" cy="26796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3" name="Google Shape;523;ge678ef5181_1_1046"/>
          <p:cNvSpPr/>
          <p:nvPr/>
        </p:nvSpPr>
        <p:spPr>
          <a:xfrm>
            <a:off x="8572285" y="2306159"/>
            <a:ext cx="305815" cy="241782"/>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4" name="Google Shape;524;ge678ef5181_1_1046"/>
          <p:cNvSpPr txBox="1"/>
          <p:nvPr/>
        </p:nvSpPr>
        <p:spPr>
          <a:xfrm>
            <a:off x="7723349" y="5353875"/>
            <a:ext cx="28935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1200">
                <a:solidFill>
                  <a:srgbClr val="3F3F3F"/>
                </a:solidFill>
              </a:rPr>
              <a:t>Tomando en cuenta las estadísticas</a:t>
            </a:r>
            <a:endParaRPr/>
          </a:p>
        </p:txBody>
      </p:sp>
      <p:sp>
        <p:nvSpPr>
          <p:cNvPr id="525" name="Google Shape;525;ge678ef5181_1_1046"/>
          <p:cNvSpPr/>
          <p:nvPr/>
        </p:nvSpPr>
        <p:spPr>
          <a:xfrm rot="5400000">
            <a:off x="9965175" y="2240000"/>
            <a:ext cx="426900" cy="369300"/>
          </a:xfrm>
          <a:prstGeom prst="triangle">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e678ef5181_1_1046"/>
          <p:cNvSpPr/>
          <p:nvPr/>
        </p:nvSpPr>
        <p:spPr>
          <a:xfrm>
            <a:off x="10473281" y="2081587"/>
            <a:ext cx="720000" cy="72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27" name="Google Shape;527;ge678ef5181_1_1046"/>
          <p:cNvSpPr/>
          <p:nvPr/>
        </p:nvSpPr>
        <p:spPr>
          <a:xfrm>
            <a:off x="10685019" y="2285105"/>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ge472848fcc_2_2926"/>
          <p:cNvGrpSpPr/>
          <p:nvPr/>
        </p:nvGrpSpPr>
        <p:grpSpPr>
          <a:xfrm>
            <a:off x="8350899" y="3316853"/>
            <a:ext cx="3200132" cy="1035101"/>
            <a:chOff x="6440400" y="2781881"/>
            <a:chExt cx="2092000" cy="1035101"/>
          </a:xfrm>
        </p:grpSpPr>
        <p:sp>
          <p:nvSpPr>
            <p:cNvPr id="533" name="Google Shape;533;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Los vehículos autónomos, aviones y barcos sin piloto cambiarán el sector del</a:t>
              </a:r>
              <a:endParaRPr sz="1200">
                <a:solidFill>
                  <a:srgbClr val="3F3F3F"/>
                </a:solidFill>
              </a:endParaRPr>
            </a:p>
            <a:p>
              <a:pPr marL="0" marR="0" lvl="0" indent="0" algn="l" rtl="0">
                <a:spcBef>
                  <a:spcPts val="0"/>
                </a:spcBef>
                <a:spcAft>
                  <a:spcPts val="0"/>
                </a:spcAft>
                <a:buNone/>
              </a:pPr>
              <a:r>
                <a:rPr lang="es-MX" sz="1200">
                  <a:solidFill>
                    <a:srgbClr val="3F3F3F"/>
                  </a:solidFill>
                </a:rPr>
                <a:t>transporte por completo.</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34" name="Google Shape;534;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Transporte</a:t>
              </a:r>
              <a:endParaRPr sz="1200" b="1">
                <a:solidFill>
                  <a:srgbClr val="3F3F3F"/>
                </a:solidFill>
                <a:latin typeface="Arial"/>
                <a:ea typeface="Arial"/>
                <a:cs typeface="Arial"/>
                <a:sym typeface="Arial"/>
              </a:endParaRPr>
            </a:p>
          </p:txBody>
        </p:sp>
      </p:grpSp>
      <p:grpSp>
        <p:nvGrpSpPr>
          <p:cNvPr id="535" name="Google Shape;535;ge472848fcc_2_2926"/>
          <p:cNvGrpSpPr/>
          <p:nvPr/>
        </p:nvGrpSpPr>
        <p:grpSpPr>
          <a:xfrm>
            <a:off x="8615363" y="5002048"/>
            <a:ext cx="3005813" cy="1035101"/>
            <a:chOff x="6914356" y="4008592"/>
            <a:chExt cx="2122000" cy="1035101"/>
          </a:xfrm>
        </p:grpSpPr>
        <p:sp>
          <p:nvSpPr>
            <p:cNvPr id="536" name="Google Shape;536;ge472848fcc_2_2926"/>
            <p:cNvSpPr txBox="1"/>
            <p:nvPr/>
          </p:nvSpPr>
          <p:spPr>
            <a:xfrm>
              <a:off x="6914356" y="4212693"/>
              <a:ext cx="2114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Las tiendas y los supermercados sin cajeros serán una realidad en los</a:t>
              </a:r>
              <a:endParaRPr sz="1200">
                <a:solidFill>
                  <a:srgbClr val="3F3F3F"/>
                </a:solidFill>
              </a:endParaRPr>
            </a:p>
            <a:p>
              <a:pPr marL="0" marR="0" lvl="0" indent="0" algn="l" rtl="0">
                <a:spcBef>
                  <a:spcPts val="0"/>
                </a:spcBef>
                <a:spcAft>
                  <a:spcPts val="0"/>
                </a:spcAft>
                <a:buNone/>
              </a:pPr>
              <a:r>
                <a:rPr lang="es-MX" sz="1200">
                  <a:solidFill>
                    <a:srgbClr val="3F3F3F"/>
                  </a:solidFill>
                </a:rPr>
                <a:t>próximos años.</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37" name="Google Shape;537;ge472848fcc_2_2926"/>
            <p:cNvSpPr txBox="1"/>
            <p:nvPr/>
          </p:nvSpPr>
          <p:spPr>
            <a:xfrm>
              <a:off x="6915956" y="4008592"/>
              <a:ext cx="212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Comercio</a:t>
              </a:r>
              <a:endParaRPr sz="1200" b="1">
                <a:solidFill>
                  <a:srgbClr val="3F3F3F"/>
                </a:solidFill>
                <a:latin typeface="Arial"/>
                <a:ea typeface="Arial"/>
                <a:cs typeface="Arial"/>
                <a:sym typeface="Arial"/>
              </a:endParaRPr>
            </a:p>
          </p:txBody>
        </p:sp>
      </p:grpSp>
      <p:grpSp>
        <p:nvGrpSpPr>
          <p:cNvPr id="538" name="Google Shape;538;ge472848fcc_2_2926"/>
          <p:cNvGrpSpPr/>
          <p:nvPr/>
        </p:nvGrpSpPr>
        <p:grpSpPr>
          <a:xfrm>
            <a:off x="835705" y="3316844"/>
            <a:ext cx="3005995" cy="1035101"/>
            <a:chOff x="6440400" y="2781881"/>
            <a:chExt cx="2092000" cy="1035101"/>
          </a:xfrm>
        </p:grpSpPr>
        <p:sp>
          <p:nvSpPr>
            <p:cNvPr id="539" name="Google Shape;539;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Los asistentes virtuales, los chatbots, el check-in mediante reconocimiento facial.</a:t>
              </a:r>
              <a:endParaRPr sz="1200">
                <a:solidFill>
                  <a:srgbClr val="3F3F3F"/>
                </a:solidFill>
              </a:endParaRPr>
            </a:p>
            <a:p>
              <a:pPr marL="0" marR="0" lvl="0" indent="0" algn="r" rtl="0">
                <a:spcBef>
                  <a:spcPts val="0"/>
                </a:spcBef>
                <a:spcAft>
                  <a:spcPts val="0"/>
                </a:spcAft>
                <a:buNone/>
              </a:pPr>
              <a:r>
                <a:rPr lang="es-MX" sz="1200">
                  <a:solidFill>
                    <a:srgbClr val="3F3F3F"/>
                  </a:solidFill>
                </a:rPr>
                <a:t>cambiarán la manera de viajar.</a:t>
              </a:r>
              <a:endParaRPr sz="1200">
                <a:solidFill>
                  <a:srgbClr val="3F3F3F"/>
                </a:solidFill>
              </a:endParaRPr>
            </a:p>
            <a:p>
              <a:pPr marL="0" marR="0" lvl="0" indent="0" algn="r" rtl="0">
                <a:spcBef>
                  <a:spcPts val="0"/>
                </a:spcBef>
                <a:spcAft>
                  <a:spcPts val="0"/>
                </a:spcAft>
                <a:buNone/>
              </a:pPr>
              <a:endParaRPr sz="1200">
                <a:solidFill>
                  <a:srgbClr val="3F3F3F"/>
                </a:solidFill>
              </a:endParaRPr>
            </a:p>
          </p:txBody>
        </p:sp>
        <p:sp>
          <p:nvSpPr>
            <p:cNvPr id="540" name="Google Shape;540;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b="1">
                  <a:solidFill>
                    <a:srgbClr val="3F3F3F"/>
                  </a:solidFill>
                </a:rPr>
                <a:t>Turismo</a:t>
              </a:r>
              <a:endParaRPr sz="1200" b="1">
                <a:solidFill>
                  <a:srgbClr val="3F3F3F"/>
                </a:solidFill>
                <a:latin typeface="Arial"/>
                <a:ea typeface="Arial"/>
                <a:cs typeface="Arial"/>
                <a:sym typeface="Arial"/>
              </a:endParaRPr>
            </a:p>
          </p:txBody>
        </p:sp>
      </p:grpSp>
      <p:grpSp>
        <p:nvGrpSpPr>
          <p:cNvPr id="541" name="Google Shape;541;ge472848fcc_2_2926"/>
          <p:cNvGrpSpPr/>
          <p:nvPr/>
        </p:nvGrpSpPr>
        <p:grpSpPr>
          <a:xfrm>
            <a:off x="566547" y="5002048"/>
            <a:ext cx="3005813" cy="1219901"/>
            <a:chOff x="6914356" y="4008592"/>
            <a:chExt cx="2122000" cy="1219901"/>
          </a:xfrm>
        </p:grpSpPr>
        <p:sp>
          <p:nvSpPr>
            <p:cNvPr id="542" name="Google Shape;542;ge472848fcc_2_2926"/>
            <p:cNvSpPr txBox="1"/>
            <p:nvPr/>
          </p:nvSpPr>
          <p:spPr>
            <a:xfrm>
              <a:off x="6914356" y="4212693"/>
              <a:ext cx="2114400" cy="1015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Los robo advisors y otras aplicaciones basadas en IA podrán realizar tareas que</a:t>
              </a:r>
              <a:endParaRPr sz="1200">
                <a:solidFill>
                  <a:srgbClr val="3F3F3F"/>
                </a:solidFill>
              </a:endParaRPr>
            </a:p>
            <a:p>
              <a:pPr marL="0" marR="0" lvl="0" indent="0" algn="r" rtl="0">
                <a:spcBef>
                  <a:spcPts val="0"/>
                </a:spcBef>
                <a:spcAft>
                  <a:spcPts val="0"/>
                </a:spcAft>
                <a:buNone/>
              </a:pPr>
              <a:r>
                <a:rPr lang="es-MX" sz="1200">
                  <a:solidFill>
                    <a:srgbClr val="3F3F3F"/>
                  </a:solidFill>
                </a:rPr>
                <a:t>antes solamente podían hacer los seres humanos.</a:t>
              </a:r>
              <a:endParaRPr sz="1200">
                <a:solidFill>
                  <a:srgbClr val="3F3F3F"/>
                </a:solidFill>
              </a:endParaRPr>
            </a:p>
            <a:p>
              <a:pPr marL="0" marR="0" lvl="0" indent="0" algn="r" rtl="0">
                <a:spcBef>
                  <a:spcPts val="0"/>
                </a:spcBef>
                <a:spcAft>
                  <a:spcPts val="0"/>
                </a:spcAft>
                <a:buNone/>
              </a:pPr>
              <a:endParaRPr sz="1200">
                <a:solidFill>
                  <a:srgbClr val="3F3F3F"/>
                </a:solidFill>
              </a:endParaRPr>
            </a:p>
          </p:txBody>
        </p:sp>
        <p:sp>
          <p:nvSpPr>
            <p:cNvPr id="543" name="Google Shape;543;ge472848fcc_2_2926"/>
            <p:cNvSpPr txBox="1"/>
            <p:nvPr/>
          </p:nvSpPr>
          <p:spPr>
            <a:xfrm>
              <a:off x="6915956" y="4008592"/>
              <a:ext cx="21204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b="1">
                  <a:solidFill>
                    <a:srgbClr val="3F3F3F"/>
                  </a:solidFill>
                </a:rPr>
                <a:t>Finanzas</a:t>
              </a:r>
              <a:endParaRPr sz="1200" b="1">
                <a:solidFill>
                  <a:srgbClr val="3F3F3F"/>
                </a:solidFill>
                <a:latin typeface="Arial"/>
                <a:ea typeface="Arial"/>
                <a:cs typeface="Arial"/>
                <a:sym typeface="Arial"/>
              </a:endParaRPr>
            </a:p>
          </p:txBody>
        </p:sp>
      </p:grpSp>
      <p:sp>
        <p:nvSpPr>
          <p:cNvPr id="544" name="Google Shape;544;ge472848fcc_2_2926"/>
          <p:cNvSpPr/>
          <p:nvPr/>
        </p:nvSpPr>
        <p:spPr>
          <a:xfrm>
            <a:off x="5981132" y="3098151"/>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5" name="Google Shape;545;ge472848fcc_2_2926"/>
          <p:cNvSpPr/>
          <p:nvPr/>
        </p:nvSpPr>
        <p:spPr>
          <a:xfrm>
            <a:off x="7420541" y="5309612"/>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6" name="Google Shape;546;ge472848fcc_2_2926"/>
          <p:cNvSpPr/>
          <p:nvPr/>
        </p:nvSpPr>
        <p:spPr>
          <a:xfrm>
            <a:off x="4535884" y="5309612"/>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7" name="Google Shape;547;ge472848fcc_2_2926"/>
          <p:cNvSpPr/>
          <p:nvPr/>
        </p:nvSpPr>
        <p:spPr>
          <a:xfrm>
            <a:off x="7261788" y="3813249"/>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8" name="Google Shape;548;ge472848fcc_2_2926"/>
          <p:cNvSpPr/>
          <p:nvPr/>
        </p:nvSpPr>
        <p:spPr>
          <a:xfrm>
            <a:off x="4653536" y="3813249"/>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9" name="Google Shape;549;ge472848fcc_2_2926"/>
          <p:cNvSpPr/>
          <p:nvPr/>
        </p:nvSpPr>
        <p:spPr>
          <a:xfrm>
            <a:off x="5794822" y="2338371"/>
            <a:ext cx="602100" cy="602100"/>
          </a:xfrm>
          <a:prstGeom prst="ellipse">
            <a:avLst/>
          </a:pr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0" name="Google Shape;550;ge472848fcc_2_2926"/>
          <p:cNvSpPr/>
          <p:nvPr/>
        </p:nvSpPr>
        <p:spPr>
          <a:xfrm>
            <a:off x="3934174" y="3431474"/>
            <a:ext cx="602100" cy="6021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1" name="Google Shape;551;ge472848fcc_2_2926"/>
          <p:cNvSpPr/>
          <p:nvPr/>
        </p:nvSpPr>
        <p:spPr>
          <a:xfrm>
            <a:off x="7650681" y="3431474"/>
            <a:ext cx="602100" cy="6021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2" name="Google Shape;552;ge472848fcc_2_2926"/>
          <p:cNvSpPr/>
          <p:nvPr/>
        </p:nvSpPr>
        <p:spPr>
          <a:xfrm>
            <a:off x="3805186" y="5126221"/>
            <a:ext cx="602100" cy="6021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3" name="Google Shape;553;ge472848fcc_2_2926"/>
          <p:cNvSpPr/>
          <p:nvPr/>
        </p:nvSpPr>
        <p:spPr>
          <a:xfrm>
            <a:off x="7847111" y="5126221"/>
            <a:ext cx="602100" cy="6021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4" name="Google Shape;554;ge472848fcc_2_2926"/>
          <p:cNvSpPr/>
          <p:nvPr/>
        </p:nvSpPr>
        <p:spPr>
          <a:xfrm>
            <a:off x="4483229" y="3211796"/>
            <a:ext cx="3200100" cy="3200100"/>
          </a:xfrm>
          <a:prstGeom prst="blockArc">
            <a:avLst>
              <a:gd name="adj1" fmla="val 9259919"/>
              <a:gd name="adj2" fmla="val 1520338"/>
              <a:gd name="adj3" fmla="val 1375"/>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55" name="Google Shape;555;ge472848fcc_2_2926"/>
          <p:cNvSpPr/>
          <p:nvPr/>
        </p:nvSpPr>
        <p:spPr>
          <a:xfrm>
            <a:off x="5921095" y="2475585"/>
            <a:ext cx="350839" cy="343985"/>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6" name="Google Shape;556;ge472848fcc_2_2926"/>
          <p:cNvSpPr/>
          <p:nvPr/>
        </p:nvSpPr>
        <p:spPr>
          <a:xfrm>
            <a:off x="4051491" y="3589497"/>
            <a:ext cx="348300" cy="293545"/>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7" name="Google Shape;557;ge472848fcc_2_2926"/>
          <p:cNvSpPr/>
          <p:nvPr/>
        </p:nvSpPr>
        <p:spPr>
          <a:xfrm>
            <a:off x="3934174" y="5259937"/>
            <a:ext cx="348300" cy="345245"/>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8" name="Google Shape;558;ge472848fcc_2_2926"/>
          <p:cNvSpPr/>
          <p:nvPr/>
        </p:nvSpPr>
        <p:spPr>
          <a:xfrm rot="2928844">
            <a:off x="8002397" y="5280145"/>
            <a:ext cx="320149" cy="34059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9" name="Google Shape;559;ge472848fcc_2_2926"/>
          <p:cNvSpPr/>
          <p:nvPr/>
        </p:nvSpPr>
        <p:spPr>
          <a:xfrm>
            <a:off x="7835542" y="3547664"/>
            <a:ext cx="231866" cy="36891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60" name="Google Shape;560;ge472848fcc_2_2926"/>
          <p:cNvSpPr txBox="1"/>
          <p:nvPr/>
        </p:nvSpPr>
        <p:spPr>
          <a:xfrm>
            <a:off x="1479275" y="562100"/>
            <a:ext cx="97839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s-MX" sz="2400">
                <a:solidFill>
                  <a:srgbClr val="1F3864"/>
                </a:solidFill>
              </a:rPr>
              <a:t> Ejemplos de cómo la IA ya está transformando diferentes Sectores:</a:t>
            </a:r>
            <a:endParaRPr sz="2400">
              <a:solidFill>
                <a:srgbClr val="1F3864"/>
              </a:solidFill>
            </a:endParaRPr>
          </a:p>
        </p:txBody>
      </p:sp>
      <p:grpSp>
        <p:nvGrpSpPr>
          <p:cNvPr id="561" name="Google Shape;561;ge472848fcc_2_2926"/>
          <p:cNvGrpSpPr/>
          <p:nvPr/>
        </p:nvGrpSpPr>
        <p:grpSpPr>
          <a:xfrm>
            <a:off x="4771174" y="1456877"/>
            <a:ext cx="3200132" cy="1035101"/>
            <a:chOff x="6440400" y="2781881"/>
            <a:chExt cx="2092000" cy="1035101"/>
          </a:xfrm>
        </p:grpSpPr>
        <p:sp>
          <p:nvSpPr>
            <p:cNvPr id="562" name="Google Shape;562;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La cirugía asistida por robot y los asistentes de enfermería virtuales ayudarán a conseguir mejores resultados.</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63" name="Google Shape;563;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Salud</a:t>
              </a:r>
              <a:endParaRPr sz="1200" b="1">
                <a:solidFill>
                  <a:srgbClr val="3F3F3F"/>
                </a:solidFill>
                <a:latin typeface="Arial"/>
                <a:ea typeface="Arial"/>
                <a:cs typeface="Arial"/>
                <a:sym typeface="Arial"/>
              </a:endParaRPr>
            </a:p>
          </p:txBody>
        </p:sp>
      </p:grpSp>
      <p:sp>
        <p:nvSpPr>
          <p:cNvPr id="564" name="Google Shape;564;ge472848fcc_2_2926"/>
          <p:cNvSpPr/>
          <p:nvPr/>
        </p:nvSpPr>
        <p:spPr>
          <a:xfrm>
            <a:off x="5346110" y="4075642"/>
            <a:ext cx="1437364" cy="144936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201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65" name="Google Shape;565;ge472848fcc_2_2926"/>
          <p:cNvSpPr/>
          <p:nvPr/>
        </p:nvSpPr>
        <p:spPr>
          <a:xfrm>
            <a:off x="5763738" y="4499275"/>
            <a:ext cx="602100" cy="602100"/>
          </a:xfrm>
          <a:prstGeom prst="ellipse">
            <a:avLst/>
          </a:pr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ge472848fcc_2_2926" descr="Herramientas con relleno sólido"/>
          <p:cNvPicPr preferRelativeResize="0"/>
          <p:nvPr/>
        </p:nvPicPr>
        <p:blipFill rotWithShape="1">
          <a:blip r:embed="rId3">
            <a:alphaModFix/>
          </a:blip>
          <a:srcRect/>
          <a:stretch/>
        </p:blipFill>
        <p:spPr>
          <a:xfrm>
            <a:off x="5732387" y="4461363"/>
            <a:ext cx="664800" cy="6779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e472848fcc_2_276"/>
          <p:cNvSpPr txBox="1">
            <a:spLocks noGrp="1"/>
          </p:cNvSpPr>
          <p:nvPr>
            <p:ph type="ctrTitle"/>
          </p:nvPr>
        </p:nvSpPr>
        <p:spPr>
          <a:xfrm>
            <a:off x="1677000" y="124667"/>
            <a:ext cx="9144000" cy="799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s-MX" sz="4020"/>
              <a:t>Beneficios de la IA</a:t>
            </a:r>
            <a:endParaRPr sz="4020"/>
          </a:p>
        </p:txBody>
      </p:sp>
      <p:grpSp>
        <p:nvGrpSpPr>
          <p:cNvPr id="572" name="Google Shape;572;ge472848fcc_2_276"/>
          <p:cNvGrpSpPr/>
          <p:nvPr/>
        </p:nvGrpSpPr>
        <p:grpSpPr>
          <a:xfrm>
            <a:off x="1784239" y="2909962"/>
            <a:ext cx="7943768" cy="857979"/>
            <a:chOff x="1593000" y="2322568"/>
            <a:chExt cx="5957975" cy="643500"/>
          </a:xfrm>
        </p:grpSpPr>
        <p:sp>
          <p:nvSpPr>
            <p:cNvPr id="573" name="Google Shape;573;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4" name="Google Shape;574;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5" name="Google Shape;575;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6" name="Google Shape;576;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Libera a los trabajadores para realizar tareas operativas que no agregan valor</a:t>
              </a:r>
              <a:endParaRPr sz="1300">
                <a:solidFill>
                  <a:srgbClr val="FFFFFF"/>
                </a:solidFill>
                <a:latin typeface="Roboto"/>
                <a:ea typeface="Roboto"/>
                <a:cs typeface="Roboto"/>
                <a:sym typeface="Roboto"/>
              </a:endParaRPr>
            </a:p>
          </p:txBody>
        </p:sp>
        <p:sp>
          <p:nvSpPr>
            <p:cNvPr id="577" name="Google Shape;577;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8" name="Google Shape;578;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579" name="Google Shape;579;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Delegar soluciones de machine learning, y para invertir mayor parte del tiempo a tareas de análisis, diseño, creatividad y planificación.</a:t>
              </a:r>
              <a:endParaRPr sz="1100">
                <a:solidFill>
                  <a:srgbClr val="073763"/>
                </a:solidFill>
                <a:latin typeface="Roboto"/>
                <a:ea typeface="Roboto"/>
                <a:cs typeface="Roboto"/>
                <a:sym typeface="Roboto"/>
              </a:endParaRPr>
            </a:p>
          </p:txBody>
        </p:sp>
      </p:grpSp>
      <p:grpSp>
        <p:nvGrpSpPr>
          <p:cNvPr id="580" name="Google Shape;580;ge472848fcc_2_276"/>
          <p:cNvGrpSpPr/>
          <p:nvPr/>
        </p:nvGrpSpPr>
        <p:grpSpPr>
          <a:xfrm>
            <a:off x="1784239" y="2036471"/>
            <a:ext cx="7943768" cy="857979"/>
            <a:chOff x="1593000" y="2322568"/>
            <a:chExt cx="5957975" cy="643500"/>
          </a:xfrm>
        </p:grpSpPr>
        <p:sp>
          <p:nvSpPr>
            <p:cNvPr id="581" name="Google Shape;581;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Productos y servicios mejores a través de la innovación</a:t>
              </a:r>
              <a:endParaRPr sz="1300">
                <a:solidFill>
                  <a:srgbClr val="FFFFFF"/>
                </a:solidFill>
                <a:latin typeface="Roboto"/>
                <a:ea typeface="Roboto"/>
                <a:cs typeface="Roboto"/>
                <a:sym typeface="Roboto"/>
              </a:endParaRPr>
            </a:p>
          </p:txBody>
        </p:sp>
        <p:sp>
          <p:nvSpPr>
            <p:cNvPr id="585" name="Google Shape;585;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587" name="Google Shape;587;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El uso correcto de la IA ayudará a las empresas a dedicar más tiempo a la innovación y al desarrollo de productos y servicios para el futuro.</a:t>
              </a:r>
              <a:endParaRPr sz="1100">
                <a:solidFill>
                  <a:srgbClr val="073763"/>
                </a:solidFill>
                <a:latin typeface="Roboto"/>
                <a:ea typeface="Roboto"/>
                <a:cs typeface="Roboto"/>
                <a:sym typeface="Roboto"/>
              </a:endParaRPr>
            </a:p>
          </p:txBody>
        </p:sp>
      </p:grpSp>
      <p:grpSp>
        <p:nvGrpSpPr>
          <p:cNvPr id="588" name="Google Shape;588;ge472848fcc_2_276"/>
          <p:cNvGrpSpPr/>
          <p:nvPr/>
        </p:nvGrpSpPr>
        <p:grpSpPr>
          <a:xfrm>
            <a:off x="1784239" y="1162968"/>
            <a:ext cx="7943768" cy="857979"/>
            <a:chOff x="1593000" y="2322568"/>
            <a:chExt cx="5957975" cy="643500"/>
          </a:xfrm>
        </p:grpSpPr>
        <p:sp>
          <p:nvSpPr>
            <p:cNvPr id="589" name="Google Shape;589;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0" name="Google Shape;590;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1" name="Google Shape;591;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2" name="Google Shape;592;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Analiza una gran cantidad de datos</a:t>
              </a:r>
              <a:endParaRPr sz="1300">
                <a:solidFill>
                  <a:srgbClr val="FFFFFF"/>
                </a:solidFill>
                <a:latin typeface="Roboto"/>
                <a:ea typeface="Roboto"/>
                <a:cs typeface="Roboto"/>
                <a:sym typeface="Roboto"/>
              </a:endParaRPr>
            </a:p>
          </p:txBody>
        </p:sp>
        <p:sp>
          <p:nvSpPr>
            <p:cNvPr id="593" name="Google Shape;593;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595" name="Google Shape;595;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Tiene la capacidad de analizar, procesar y guardar una enorme cantidad de datos, en una fracción de tiempo inalcanzable para los seres humanos.</a:t>
              </a:r>
              <a:endParaRPr sz="1100">
                <a:solidFill>
                  <a:srgbClr val="073763"/>
                </a:solidFill>
                <a:latin typeface="Roboto"/>
                <a:ea typeface="Roboto"/>
                <a:cs typeface="Roboto"/>
                <a:sym typeface="Roboto"/>
              </a:endParaRPr>
            </a:p>
          </p:txBody>
        </p:sp>
      </p:grpSp>
      <p:grpSp>
        <p:nvGrpSpPr>
          <p:cNvPr id="596" name="Google Shape;596;ge472848fcc_2_276"/>
          <p:cNvGrpSpPr/>
          <p:nvPr/>
        </p:nvGrpSpPr>
        <p:grpSpPr>
          <a:xfrm>
            <a:off x="1784239" y="3778861"/>
            <a:ext cx="7943768" cy="857979"/>
            <a:chOff x="1593000" y="2322568"/>
            <a:chExt cx="5957975" cy="643500"/>
          </a:xfrm>
        </p:grpSpPr>
        <p:sp>
          <p:nvSpPr>
            <p:cNvPr id="597" name="Google Shape;597;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8" name="Google Shape;598;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9" name="Google Shape;599;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Aumenta la eficiencia</a:t>
              </a:r>
              <a:endParaRPr sz="1300">
                <a:solidFill>
                  <a:srgbClr val="FFFFFF"/>
                </a:solidFill>
                <a:latin typeface="Roboto"/>
                <a:ea typeface="Roboto"/>
                <a:cs typeface="Roboto"/>
                <a:sym typeface="Roboto"/>
              </a:endParaRPr>
            </a:p>
          </p:txBody>
        </p:sp>
        <p:sp>
          <p:nvSpPr>
            <p:cNvPr id="601" name="Google Shape;601;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603" name="Google Shape;603;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Máquinas con aprendizaje continuo.</a:t>
              </a:r>
              <a:endParaRPr sz="1100">
                <a:solidFill>
                  <a:srgbClr val="073763"/>
                </a:solidFill>
                <a:latin typeface="Roboto"/>
                <a:ea typeface="Roboto"/>
                <a:cs typeface="Roboto"/>
                <a:sym typeface="Roboto"/>
              </a:endParaRPr>
            </a:p>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Velocidad, precisión y exactitud.</a:t>
              </a:r>
              <a:endParaRPr sz="1100">
                <a:solidFill>
                  <a:srgbClr val="073763"/>
                </a:solidFill>
                <a:latin typeface="Roboto"/>
                <a:ea typeface="Roboto"/>
                <a:cs typeface="Roboto"/>
                <a:sym typeface="Roboto"/>
              </a:endParaRPr>
            </a:p>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Pocas probabilidades de cometer errores.</a:t>
              </a:r>
              <a:endParaRPr sz="1100">
                <a:solidFill>
                  <a:srgbClr val="073763"/>
                </a:solidFill>
                <a:latin typeface="Roboto"/>
                <a:ea typeface="Roboto"/>
                <a:cs typeface="Roboto"/>
                <a:sym typeface="Roboto"/>
              </a:endParaRPr>
            </a:p>
          </p:txBody>
        </p:sp>
      </p:grpSp>
      <p:grpSp>
        <p:nvGrpSpPr>
          <p:cNvPr id="604" name="Google Shape;604;ge472848fcc_2_276"/>
          <p:cNvGrpSpPr/>
          <p:nvPr/>
        </p:nvGrpSpPr>
        <p:grpSpPr>
          <a:xfrm>
            <a:off x="1784239" y="4650705"/>
            <a:ext cx="7943768" cy="857979"/>
            <a:chOff x="1593000" y="2322568"/>
            <a:chExt cx="5957975" cy="643500"/>
          </a:xfrm>
        </p:grpSpPr>
        <p:sp>
          <p:nvSpPr>
            <p:cNvPr id="605" name="Google Shape;605;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6" name="Google Shape;606;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8" name="Google Shape;608;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Mejora el estilo de vida de las personas</a:t>
              </a:r>
              <a:endParaRPr sz="1300">
                <a:solidFill>
                  <a:srgbClr val="FFFFFF"/>
                </a:solidFill>
                <a:latin typeface="Roboto"/>
                <a:ea typeface="Roboto"/>
                <a:cs typeface="Roboto"/>
                <a:sym typeface="Roboto"/>
              </a:endParaRPr>
            </a:p>
          </p:txBody>
        </p:sp>
        <p:sp>
          <p:nvSpPr>
            <p:cNvPr id="609" name="Google Shape;609;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05</a:t>
              </a:r>
              <a:endParaRPr sz="3500">
                <a:solidFill>
                  <a:srgbClr val="FFFFFF"/>
                </a:solidFill>
                <a:latin typeface="Roboto Thin"/>
                <a:ea typeface="Roboto Thin"/>
                <a:cs typeface="Roboto Thin"/>
                <a:sym typeface="Roboto Thin"/>
              </a:endParaRPr>
            </a:p>
          </p:txBody>
        </p:sp>
        <p:sp>
          <p:nvSpPr>
            <p:cNvPr id="611" name="Google Shape;611;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Desarrollo de la tecnologías (IOT), para la interconexión digital de objetos cotidianos con internet.</a:t>
              </a:r>
              <a:endParaRPr sz="1100">
                <a:solidFill>
                  <a:srgbClr val="073763"/>
                </a:solidFill>
                <a:latin typeface="Roboto"/>
                <a:ea typeface="Roboto"/>
                <a:cs typeface="Roboto"/>
                <a:sym typeface="Roboto"/>
              </a:endParaRPr>
            </a:p>
          </p:txBody>
        </p:sp>
      </p:grpSp>
      <p:sp>
        <p:nvSpPr>
          <p:cNvPr id="612" name="Google Shape;612;ge472848fcc_2_276"/>
          <p:cNvSpPr txBox="1"/>
          <p:nvPr/>
        </p:nvSpPr>
        <p:spPr>
          <a:xfrm>
            <a:off x="693025" y="5677700"/>
            <a:ext cx="9958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b="1">
                <a:solidFill>
                  <a:srgbClr val="3F3F3F"/>
                </a:solidFill>
              </a:rPr>
              <a:t>Es fundamental que las empresas dediquen parte de su tiempo y recursos a analizar detenidamente cómo la IA cambiará su sector en los próximos años.</a:t>
            </a:r>
            <a:endParaRPr b="1">
              <a:solidFill>
                <a:srgbClr val="3F3F3F"/>
              </a:solidFill>
            </a:endParaRPr>
          </a:p>
          <a:p>
            <a:pPr marL="0" lvl="0" indent="0" algn="l" rtl="0">
              <a:spcBef>
                <a:spcPts val="0"/>
              </a:spcBef>
              <a:spcAft>
                <a:spcPts val="0"/>
              </a:spcAft>
              <a:buNone/>
            </a:pPr>
            <a:endParaRPr b="1">
              <a:solidFill>
                <a:srgbClr val="3F3F3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e472848fcc_2_3166"/>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Inteligencia Artificial en Nuestras Vidas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ge472848fcc_2_3314"/>
          <p:cNvGrpSpPr/>
          <p:nvPr/>
        </p:nvGrpSpPr>
        <p:grpSpPr>
          <a:xfrm>
            <a:off x="1720890" y="1588729"/>
            <a:ext cx="3024188" cy="3026092"/>
            <a:chOff x="-111919" y="2595562"/>
            <a:chExt cx="3024188" cy="3026092"/>
          </a:xfrm>
        </p:grpSpPr>
        <p:sp>
          <p:nvSpPr>
            <p:cNvPr id="623" name="Google Shape;623;ge472848fcc_2_3314"/>
            <p:cNvSpPr/>
            <p:nvPr/>
          </p:nvSpPr>
          <p:spPr>
            <a:xfrm>
              <a:off x="1388269" y="2595562"/>
              <a:ext cx="1524000" cy="2085975"/>
            </a:xfrm>
            <a:custGeom>
              <a:avLst/>
              <a:gdLst/>
              <a:ahLst/>
              <a:cxnLst/>
              <a:rect l="l" t="t" r="r" b="b"/>
              <a:pathLst>
                <a:path w="1524000" h="2085975" extrusionOk="0">
                  <a:moveTo>
                    <a:pt x="39053" y="758190"/>
                  </a:moveTo>
                  <a:cubicBezTo>
                    <a:pt x="445770" y="771525"/>
                    <a:pt x="771525" y="1104900"/>
                    <a:pt x="771525" y="1514475"/>
                  </a:cubicBezTo>
                  <a:cubicBezTo>
                    <a:pt x="771525" y="1575435"/>
                    <a:pt x="763905" y="1635443"/>
                    <a:pt x="750570" y="1692593"/>
                  </a:cubicBezTo>
                  <a:lnTo>
                    <a:pt x="941070" y="2091690"/>
                  </a:lnTo>
                  <a:lnTo>
                    <a:pt x="1417320" y="2085975"/>
                  </a:lnTo>
                  <a:cubicBezTo>
                    <a:pt x="1489710" y="1909763"/>
                    <a:pt x="1528763" y="1716405"/>
                    <a:pt x="1528763" y="1514475"/>
                  </a:cubicBezTo>
                  <a:cubicBezTo>
                    <a:pt x="1528763" y="678180"/>
                    <a:pt x="850583" y="0"/>
                    <a:pt x="14288" y="0"/>
                  </a:cubicBezTo>
                  <a:cubicBezTo>
                    <a:pt x="9525" y="0"/>
                    <a:pt x="4763" y="0"/>
                    <a:pt x="0" y="0"/>
                  </a:cubicBezTo>
                  <a:lnTo>
                    <a:pt x="261938" y="409575"/>
                  </a:lnTo>
                  <a:lnTo>
                    <a:pt x="39053" y="758190"/>
                  </a:lnTo>
                  <a:close/>
                </a:path>
              </a:pathLst>
            </a:custGeom>
            <a:solidFill>
              <a:srgbClr val="07A3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4" name="Google Shape;624;ge472848fcc_2_3314"/>
            <p:cNvSpPr/>
            <p:nvPr/>
          </p:nvSpPr>
          <p:spPr>
            <a:xfrm>
              <a:off x="-111919" y="2604134"/>
              <a:ext cx="1600200" cy="2305050"/>
            </a:xfrm>
            <a:custGeom>
              <a:avLst/>
              <a:gdLst/>
              <a:ahLst/>
              <a:cxnLst/>
              <a:rect l="l" t="t" r="r" b="b"/>
              <a:pathLst>
                <a:path w="1600200" h="2305050" extrusionOk="0">
                  <a:moveTo>
                    <a:pt x="818198" y="1803083"/>
                  </a:moveTo>
                  <a:cubicBezTo>
                    <a:pt x="779145" y="1711643"/>
                    <a:pt x="757238" y="1611630"/>
                    <a:pt x="757238" y="1505903"/>
                  </a:cubicBezTo>
                  <a:cubicBezTo>
                    <a:pt x="757238" y="1135380"/>
                    <a:pt x="1022985" y="827723"/>
                    <a:pt x="1374458" y="762000"/>
                  </a:cubicBezTo>
                  <a:lnTo>
                    <a:pt x="1604963" y="401003"/>
                  </a:lnTo>
                  <a:lnTo>
                    <a:pt x="1348740" y="0"/>
                  </a:lnTo>
                  <a:cubicBezTo>
                    <a:pt x="590550" y="82868"/>
                    <a:pt x="0" y="725805"/>
                    <a:pt x="0" y="1505903"/>
                  </a:cubicBezTo>
                  <a:cubicBezTo>
                    <a:pt x="0" y="1803083"/>
                    <a:pt x="85725" y="2080260"/>
                    <a:pt x="233363" y="2313623"/>
                  </a:cubicBezTo>
                  <a:lnTo>
                    <a:pt x="366713" y="1866900"/>
                  </a:lnTo>
                  <a:lnTo>
                    <a:pt x="818198" y="1803083"/>
                  </a:lnTo>
                  <a:close/>
                </a:path>
              </a:pathLst>
            </a:custGeom>
            <a:solidFill>
              <a:srgbClr val="073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5" name="Google Shape;625;ge472848fcc_2_3314"/>
            <p:cNvSpPr/>
            <p:nvPr/>
          </p:nvSpPr>
          <p:spPr>
            <a:xfrm>
              <a:off x="218599" y="4459604"/>
              <a:ext cx="2514600" cy="1162050"/>
            </a:xfrm>
            <a:custGeom>
              <a:avLst/>
              <a:gdLst/>
              <a:ahLst/>
              <a:cxnLst/>
              <a:rect l="l" t="t" r="r" b="b"/>
              <a:pathLst>
                <a:path w="2514600" h="1162050" extrusionOk="0">
                  <a:moveTo>
                    <a:pt x="1855470" y="0"/>
                  </a:moveTo>
                  <a:cubicBezTo>
                    <a:pt x="1728788" y="241935"/>
                    <a:pt x="1476375" y="407670"/>
                    <a:pt x="1183958" y="407670"/>
                  </a:cubicBezTo>
                  <a:cubicBezTo>
                    <a:pt x="922020" y="407670"/>
                    <a:pt x="690562" y="274320"/>
                    <a:pt x="554355" y="71438"/>
                  </a:cubicBezTo>
                  <a:lnTo>
                    <a:pt x="139065" y="131445"/>
                  </a:lnTo>
                  <a:lnTo>
                    <a:pt x="0" y="595313"/>
                  </a:lnTo>
                  <a:cubicBezTo>
                    <a:pt x="277178" y="942975"/>
                    <a:pt x="704850" y="1164908"/>
                    <a:pt x="1183005" y="1164908"/>
                  </a:cubicBezTo>
                  <a:cubicBezTo>
                    <a:pt x="1764983" y="1164908"/>
                    <a:pt x="2269808" y="836295"/>
                    <a:pt x="2523173" y="355283"/>
                  </a:cubicBezTo>
                  <a:lnTo>
                    <a:pt x="2025967" y="360998"/>
                  </a:lnTo>
                  <a:lnTo>
                    <a:pt x="1855470" y="0"/>
                  </a:lnTo>
                  <a:close/>
                </a:path>
              </a:pathLst>
            </a:custGeom>
            <a:solidFill>
              <a:srgbClr val="1C45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626" name="Google Shape;626;ge472848fcc_2_3314"/>
          <p:cNvSpPr/>
          <p:nvPr/>
        </p:nvSpPr>
        <p:spPr>
          <a:xfrm>
            <a:off x="4077648" y="2432500"/>
            <a:ext cx="414287" cy="318229"/>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pic>
        <p:nvPicPr>
          <p:cNvPr id="627" name="Google Shape;627;ge472848fcc_2_3314" descr="Hombre programador con relleno sólido"/>
          <p:cNvPicPr preferRelativeResize="0"/>
          <p:nvPr/>
        </p:nvPicPr>
        <p:blipFill rotWithShape="1">
          <a:blip r:embed="rId3">
            <a:alphaModFix/>
          </a:blip>
          <a:srcRect/>
          <a:stretch/>
        </p:blipFill>
        <p:spPr>
          <a:xfrm>
            <a:off x="2786551" y="2644584"/>
            <a:ext cx="914400" cy="914400"/>
          </a:xfrm>
          <a:prstGeom prst="rect">
            <a:avLst/>
          </a:prstGeom>
          <a:noFill/>
          <a:ln>
            <a:noFill/>
          </a:ln>
        </p:spPr>
      </p:pic>
      <p:pic>
        <p:nvPicPr>
          <p:cNvPr id="628" name="Google Shape;628;ge472848fcc_2_3314" descr="Blog con relleno sólido"/>
          <p:cNvPicPr preferRelativeResize="0"/>
          <p:nvPr/>
        </p:nvPicPr>
        <p:blipFill rotWithShape="1">
          <a:blip r:embed="rId4">
            <a:alphaModFix/>
          </a:blip>
          <a:srcRect/>
          <a:stretch/>
        </p:blipFill>
        <p:spPr>
          <a:xfrm>
            <a:off x="2998874" y="3958396"/>
            <a:ext cx="556800" cy="556800"/>
          </a:xfrm>
          <a:prstGeom prst="rect">
            <a:avLst/>
          </a:prstGeom>
          <a:noFill/>
          <a:ln>
            <a:noFill/>
          </a:ln>
        </p:spPr>
      </p:pic>
      <p:pic>
        <p:nvPicPr>
          <p:cNvPr id="629" name="Google Shape;629;ge472848fcc_2_3314" descr="Proteger con relleno sólido"/>
          <p:cNvPicPr preferRelativeResize="0"/>
          <p:nvPr/>
        </p:nvPicPr>
        <p:blipFill rotWithShape="1">
          <a:blip r:embed="rId5">
            <a:alphaModFix/>
          </a:blip>
          <a:srcRect/>
          <a:stretch/>
        </p:blipFill>
        <p:spPr>
          <a:xfrm>
            <a:off x="1929300" y="2313214"/>
            <a:ext cx="556800" cy="556800"/>
          </a:xfrm>
          <a:prstGeom prst="rect">
            <a:avLst/>
          </a:prstGeom>
          <a:noFill/>
          <a:ln>
            <a:noFill/>
          </a:ln>
        </p:spPr>
      </p:pic>
      <p:sp>
        <p:nvSpPr>
          <p:cNvPr id="630" name="Google Shape;630;ge472848fcc_2_3314"/>
          <p:cNvSpPr txBox="1"/>
          <p:nvPr/>
        </p:nvSpPr>
        <p:spPr>
          <a:xfrm>
            <a:off x="5215359" y="2673512"/>
            <a:ext cx="6377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a:solidFill>
                  <a:srgbClr val="3F3F3F"/>
                </a:solidFill>
              </a:rPr>
              <a:t>consiguiendo uno de los principales objetivos por los que se creó: </a:t>
            </a:r>
            <a:endParaRPr sz="1600">
              <a:solidFill>
                <a:srgbClr val="3F3F3F"/>
              </a:solidFill>
              <a:latin typeface="Arial"/>
              <a:ea typeface="Arial"/>
              <a:cs typeface="Arial"/>
              <a:sym typeface="Arial"/>
            </a:endParaRPr>
          </a:p>
        </p:txBody>
      </p:sp>
      <p:sp>
        <p:nvSpPr>
          <p:cNvPr id="631" name="Google Shape;631;ge472848fcc_2_3314"/>
          <p:cNvSpPr txBox="1"/>
          <p:nvPr/>
        </p:nvSpPr>
        <p:spPr>
          <a:xfrm>
            <a:off x="5215359" y="1819000"/>
            <a:ext cx="6377700" cy="708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MX" sz="2000" b="1">
                <a:solidFill>
                  <a:srgbClr val="3F3F3F"/>
                </a:solidFill>
              </a:rPr>
              <a:t>La inteligencia artificial se ha integrado en nuestra vida cotidiana</a:t>
            </a:r>
            <a:endParaRPr sz="2000" b="1">
              <a:solidFill>
                <a:srgbClr val="3F3F3F"/>
              </a:solidFill>
              <a:latin typeface="Arial"/>
              <a:ea typeface="Arial"/>
              <a:cs typeface="Arial"/>
              <a:sym typeface="Arial"/>
            </a:endParaRPr>
          </a:p>
        </p:txBody>
      </p:sp>
      <p:sp>
        <p:nvSpPr>
          <p:cNvPr id="632" name="Google Shape;632;ge472848fcc_2_3314"/>
          <p:cNvSpPr/>
          <p:nvPr/>
        </p:nvSpPr>
        <p:spPr>
          <a:xfrm>
            <a:off x="5623489" y="3249774"/>
            <a:ext cx="299913" cy="396900"/>
          </a:xfrm>
          <a:custGeom>
            <a:avLst/>
            <a:gdLst/>
            <a:ahLst/>
            <a:cxnLst/>
            <a:rect l="l" t="t" r="r" b="b"/>
            <a:pathLst>
              <a:path w="2448272" h="3240000" extrusionOk="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3" name="Google Shape;633;ge472848fcc_2_3314"/>
          <p:cNvSpPr/>
          <p:nvPr/>
        </p:nvSpPr>
        <p:spPr>
          <a:xfrm rot="2700000">
            <a:off x="6206892" y="3186703"/>
            <a:ext cx="307795" cy="55181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4" name="Google Shape;634;ge472848fcc_2_3314"/>
          <p:cNvSpPr/>
          <p:nvPr/>
        </p:nvSpPr>
        <p:spPr>
          <a:xfrm>
            <a:off x="5808602" y="3724738"/>
            <a:ext cx="421200" cy="3942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5" name="Google Shape;635;ge472848fcc_2_3314"/>
          <p:cNvSpPr txBox="1"/>
          <p:nvPr/>
        </p:nvSpPr>
        <p:spPr>
          <a:xfrm>
            <a:off x="6798175" y="3339800"/>
            <a:ext cx="4329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600">
                <a:solidFill>
                  <a:srgbClr val="073763"/>
                </a:solidFill>
              </a:rPr>
              <a:t>Facilitar la vida de las personas en las tareas más rutinarias y repetitivas</a:t>
            </a:r>
            <a:endParaRPr>
              <a:solidFill>
                <a:srgbClr val="07376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ge472848fcc_2_335"/>
          <p:cNvGrpSpPr/>
          <p:nvPr/>
        </p:nvGrpSpPr>
        <p:grpSpPr>
          <a:xfrm>
            <a:off x="1543671" y="1182903"/>
            <a:ext cx="10043774" cy="1025532"/>
            <a:chOff x="1431321" y="2473842"/>
            <a:chExt cx="6566704" cy="670502"/>
          </a:xfrm>
        </p:grpSpPr>
        <p:sp>
          <p:nvSpPr>
            <p:cNvPr id="641" name="Google Shape;641;ge472848fcc_2_335"/>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2" name="Google Shape;642;ge472848fcc_2_335"/>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personalizadas para los consumidores, basadas, en sus búsquedas y compras previas o en otros comportamientos en línea</a:t>
              </a:r>
              <a:endParaRPr sz="1100">
                <a:solidFill>
                  <a:srgbClr val="FFFFFF"/>
                </a:solidFill>
                <a:latin typeface="Roboto"/>
                <a:ea typeface="Roboto"/>
                <a:cs typeface="Roboto"/>
                <a:sym typeface="Roboto"/>
              </a:endParaRPr>
            </a:p>
          </p:txBody>
        </p:sp>
        <p:sp>
          <p:nvSpPr>
            <p:cNvPr id="643" name="Google Shape;643;ge472848fcc_2_335"/>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ge472848fcc_2_335"/>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5" name="Google Shape;645;ge472848fcc_2_335"/>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Compras por internet y Publicidad</a:t>
              </a:r>
              <a:endParaRPr sz="2400">
                <a:solidFill>
                  <a:srgbClr val="FFFFFF"/>
                </a:solidFill>
                <a:latin typeface="Roboto Light"/>
                <a:ea typeface="Roboto Light"/>
                <a:cs typeface="Roboto Light"/>
                <a:sym typeface="Roboto Light"/>
              </a:endParaRPr>
            </a:p>
          </p:txBody>
        </p:sp>
      </p:grpSp>
      <p:pic>
        <p:nvPicPr>
          <p:cNvPr id="646" name="Google Shape;646;ge472848fcc_2_335" descr="Publicidad con relleno sólido"/>
          <p:cNvPicPr preferRelativeResize="0"/>
          <p:nvPr/>
        </p:nvPicPr>
        <p:blipFill rotWithShape="1">
          <a:blip r:embed="rId3">
            <a:alphaModFix/>
          </a:blip>
          <a:srcRect/>
          <a:stretch/>
        </p:blipFill>
        <p:spPr>
          <a:xfrm>
            <a:off x="1759709" y="1404855"/>
            <a:ext cx="588160" cy="581450"/>
          </a:xfrm>
          <a:prstGeom prst="rect">
            <a:avLst/>
          </a:prstGeom>
          <a:noFill/>
          <a:ln>
            <a:noFill/>
          </a:ln>
        </p:spPr>
      </p:pic>
      <p:pic>
        <p:nvPicPr>
          <p:cNvPr id="647" name="Google Shape;647;ge472848fcc_2_335"/>
          <p:cNvPicPr preferRelativeResize="0"/>
          <p:nvPr/>
        </p:nvPicPr>
        <p:blipFill>
          <a:blip r:embed="rId4">
            <a:alphaModFix/>
          </a:blip>
          <a:stretch>
            <a:fillRect/>
          </a:stretch>
        </p:blipFill>
        <p:spPr>
          <a:xfrm>
            <a:off x="2000877" y="2650375"/>
            <a:ext cx="3988550" cy="2660375"/>
          </a:xfrm>
          <a:prstGeom prst="rect">
            <a:avLst/>
          </a:prstGeom>
          <a:noFill/>
          <a:ln>
            <a:noFill/>
          </a:ln>
        </p:spPr>
      </p:pic>
      <p:pic>
        <p:nvPicPr>
          <p:cNvPr id="648" name="Google Shape;648;ge472848fcc_2_335"/>
          <p:cNvPicPr preferRelativeResize="0"/>
          <p:nvPr/>
        </p:nvPicPr>
        <p:blipFill>
          <a:blip r:embed="rId5">
            <a:alphaModFix/>
          </a:blip>
          <a:stretch>
            <a:fillRect/>
          </a:stretch>
        </p:blipFill>
        <p:spPr>
          <a:xfrm>
            <a:off x="6423425" y="2682300"/>
            <a:ext cx="4086630" cy="2660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ge472848fcc_2_1390"/>
          <p:cNvGrpSpPr/>
          <p:nvPr/>
        </p:nvGrpSpPr>
        <p:grpSpPr>
          <a:xfrm>
            <a:off x="1543671" y="1182903"/>
            <a:ext cx="10043774" cy="1025532"/>
            <a:chOff x="1431321" y="2473842"/>
            <a:chExt cx="6566704" cy="670502"/>
          </a:xfrm>
        </p:grpSpPr>
        <p:sp>
          <p:nvSpPr>
            <p:cNvPr id="654" name="Google Shape;654;ge472848fcc_2_139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5" name="Google Shape;655;ge472848fcc_2_139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Los motores de búsqueda aprenden de la gran cantidad de datos que proporcionan sus usuarios para ofrecer resultados de búsqueda relevantes.</a:t>
              </a:r>
              <a:endParaRPr sz="1100">
                <a:solidFill>
                  <a:srgbClr val="FFFFFF"/>
                </a:solidFill>
                <a:latin typeface="Roboto"/>
                <a:ea typeface="Roboto"/>
                <a:cs typeface="Roboto"/>
                <a:sym typeface="Roboto"/>
              </a:endParaRPr>
            </a:p>
          </p:txBody>
        </p:sp>
        <p:sp>
          <p:nvSpPr>
            <p:cNvPr id="656" name="Google Shape;656;ge472848fcc_2_139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7" name="Google Shape;657;ge472848fcc_2_139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8" name="Google Shape;658;ge472848fcc_2_139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Búsquedas en la web</a:t>
              </a:r>
              <a:endParaRPr sz="2400">
                <a:solidFill>
                  <a:srgbClr val="FFFFFF"/>
                </a:solidFill>
                <a:latin typeface="Roboto Light"/>
                <a:ea typeface="Roboto Light"/>
                <a:cs typeface="Roboto Light"/>
                <a:sym typeface="Roboto Light"/>
              </a:endParaRPr>
            </a:p>
          </p:txBody>
        </p:sp>
      </p:grpSp>
      <p:pic>
        <p:nvPicPr>
          <p:cNvPr id="659" name="Google Shape;659;ge472848fcc_2_1390" descr="Internet con relleno sólido"/>
          <p:cNvPicPr preferRelativeResize="0"/>
          <p:nvPr/>
        </p:nvPicPr>
        <p:blipFill rotWithShape="1">
          <a:blip r:embed="rId3">
            <a:alphaModFix/>
          </a:blip>
          <a:srcRect/>
          <a:stretch/>
        </p:blipFill>
        <p:spPr>
          <a:xfrm>
            <a:off x="1727659" y="1360045"/>
            <a:ext cx="642175" cy="642175"/>
          </a:xfrm>
          <a:prstGeom prst="rect">
            <a:avLst/>
          </a:prstGeom>
          <a:noFill/>
          <a:ln>
            <a:noFill/>
          </a:ln>
        </p:spPr>
      </p:pic>
      <p:pic>
        <p:nvPicPr>
          <p:cNvPr id="660" name="Google Shape;660;ge472848fcc_2_1390"/>
          <p:cNvPicPr preferRelativeResize="0"/>
          <p:nvPr/>
        </p:nvPicPr>
        <p:blipFill>
          <a:blip r:embed="rId4">
            <a:alphaModFix/>
          </a:blip>
          <a:stretch>
            <a:fillRect/>
          </a:stretch>
        </p:blipFill>
        <p:spPr>
          <a:xfrm>
            <a:off x="1543673" y="3136700"/>
            <a:ext cx="3476426" cy="2174050"/>
          </a:xfrm>
          <a:prstGeom prst="rect">
            <a:avLst/>
          </a:prstGeom>
          <a:noFill/>
          <a:ln>
            <a:noFill/>
          </a:ln>
        </p:spPr>
      </p:pic>
      <p:pic>
        <p:nvPicPr>
          <p:cNvPr id="661" name="Google Shape;661;ge472848fcc_2_1390"/>
          <p:cNvPicPr preferRelativeResize="0"/>
          <p:nvPr/>
        </p:nvPicPr>
        <p:blipFill>
          <a:blip r:embed="rId5">
            <a:alphaModFix/>
          </a:blip>
          <a:stretch>
            <a:fillRect/>
          </a:stretch>
        </p:blipFill>
        <p:spPr>
          <a:xfrm>
            <a:off x="5666523" y="3136692"/>
            <a:ext cx="5962650" cy="1266825"/>
          </a:xfrm>
          <a:prstGeom prst="rect">
            <a:avLst/>
          </a:prstGeom>
          <a:noFill/>
          <a:ln>
            <a:noFill/>
          </a:ln>
        </p:spPr>
      </p:pic>
      <p:sp>
        <p:nvSpPr>
          <p:cNvPr id="662" name="Google Shape;662;ge472848fcc_2_1390"/>
          <p:cNvSpPr txBox="1"/>
          <p:nvPr/>
        </p:nvSpPr>
        <p:spPr>
          <a:xfrm>
            <a:off x="7575525" y="4793500"/>
            <a:ext cx="347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Predicción de la siguiente palabra/frase utilizando procesamiento de lenguaje natural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ge472848fcc_2_3391"/>
          <p:cNvGrpSpPr/>
          <p:nvPr/>
        </p:nvGrpSpPr>
        <p:grpSpPr>
          <a:xfrm>
            <a:off x="1543671" y="1182900"/>
            <a:ext cx="10043774" cy="1025535"/>
            <a:chOff x="1431321" y="2473840"/>
            <a:chExt cx="6566704" cy="670503"/>
          </a:xfrm>
        </p:grpSpPr>
        <p:sp>
          <p:nvSpPr>
            <p:cNvPr id="668" name="Google Shape;668;ge472848fcc_2_3391"/>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9" name="Google Shape;669;ge472848fcc_2_3391"/>
            <p:cNvSpPr txBox="1"/>
            <p:nvPr/>
          </p:nvSpPr>
          <p:spPr>
            <a:xfrm>
              <a:off x="4615027" y="2473840"/>
              <a:ext cx="30621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Detección de un correo spam de un nuevo destinatario.utilizando ML que, analizará y aprenderá de las características de ese correo y, clasificará de forma efectiva en un correo de spam o no.</a:t>
              </a:r>
              <a:endParaRPr sz="1100">
                <a:solidFill>
                  <a:srgbClr val="FFFFFF"/>
                </a:solidFill>
                <a:latin typeface="Roboto"/>
                <a:ea typeface="Roboto"/>
                <a:cs typeface="Roboto"/>
                <a:sym typeface="Roboto"/>
              </a:endParaRPr>
            </a:p>
          </p:txBody>
        </p:sp>
        <p:sp>
          <p:nvSpPr>
            <p:cNvPr id="670" name="Google Shape;670;ge472848fcc_2_3391"/>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1" name="Google Shape;671;ge472848fcc_2_3391"/>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2" name="Google Shape;672;ge472848fcc_2_3391"/>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Correo</a:t>
              </a:r>
              <a:endParaRPr sz="2400">
                <a:solidFill>
                  <a:srgbClr val="FFFFFF"/>
                </a:solidFill>
                <a:latin typeface="Roboto Light"/>
                <a:ea typeface="Roboto Light"/>
                <a:cs typeface="Roboto Light"/>
                <a:sym typeface="Roboto Light"/>
              </a:endParaRPr>
            </a:p>
          </p:txBody>
        </p:sp>
      </p:grpSp>
      <p:pic>
        <p:nvPicPr>
          <p:cNvPr id="673" name="Google Shape;673;ge472848fcc_2_3391" descr="Internet con relleno sólido"/>
          <p:cNvPicPr preferRelativeResize="0"/>
          <p:nvPr/>
        </p:nvPicPr>
        <p:blipFill rotWithShape="1">
          <a:blip r:embed="rId3">
            <a:alphaModFix/>
          </a:blip>
          <a:srcRect/>
          <a:stretch/>
        </p:blipFill>
        <p:spPr>
          <a:xfrm>
            <a:off x="1727659" y="1360045"/>
            <a:ext cx="642175" cy="642175"/>
          </a:xfrm>
          <a:prstGeom prst="rect">
            <a:avLst/>
          </a:prstGeom>
          <a:noFill/>
          <a:ln>
            <a:noFill/>
          </a:ln>
        </p:spPr>
      </p:pic>
      <p:sp>
        <p:nvSpPr>
          <p:cNvPr id="674" name="Google Shape;674;ge472848fcc_2_3391"/>
          <p:cNvSpPr txBox="1"/>
          <p:nvPr/>
        </p:nvSpPr>
        <p:spPr>
          <a:xfrm>
            <a:off x="1543675" y="5526600"/>
            <a:ext cx="9221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MX"/>
              <a:t>Clasificación de correos basado en su contenido utilizando algoritmos de aprendizaje supervisado.</a:t>
            </a:r>
            <a:endParaRPr/>
          </a:p>
          <a:p>
            <a:pPr marL="457200" lvl="0" indent="-317500" algn="l" rtl="0">
              <a:spcBef>
                <a:spcPts val="0"/>
              </a:spcBef>
              <a:spcAft>
                <a:spcPts val="0"/>
              </a:spcAft>
              <a:buSzPts val="1400"/>
              <a:buChar char="●"/>
            </a:pPr>
            <a:r>
              <a:rPr lang="es-MX"/>
              <a:t>Función de respuestas rápidas, utiliza técnicas de ML para aprender de tus respuestas más habituales en el correo y te ofrece la posibilidad de responder a los correos con un solo clic</a:t>
            </a:r>
            <a:endParaRPr/>
          </a:p>
          <a:p>
            <a:pPr marL="0" lvl="0" indent="0" algn="l" rtl="0">
              <a:spcBef>
                <a:spcPts val="0"/>
              </a:spcBef>
              <a:spcAft>
                <a:spcPts val="0"/>
              </a:spcAft>
              <a:buNone/>
            </a:pPr>
            <a:endParaRPr/>
          </a:p>
        </p:txBody>
      </p:sp>
      <p:pic>
        <p:nvPicPr>
          <p:cNvPr id="675" name="Google Shape;675;ge472848fcc_2_3391"/>
          <p:cNvPicPr preferRelativeResize="0"/>
          <p:nvPr/>
        </p:nvPicPr>
        <p:blipFill>
          <a:blip r:embed="rId4">
            <a:alphaModFix/>
          </a:blip>
          <a:stretch>
            <a:fillRect/>
          </a:stretch>
        </p:blipFill>
        <p:spPr>
          <a:xfrm>
            <a:off x="1543675" y="2919176"/>
            <a:ext cx="4329700" cy="2164850"/>
          </a:xfrm>
          <a:prstGeom prst="rect">
            <a:avLst/>
          </a:prstGeom>
          <a:noFill/>
          <a:ln>
            <a:noFill/>
          </a:ln>
        </p:spPr>
      </p:pic>
      <p:pic>
        <p:nvPicPr>
          <p:cNvPr id="676" name="Google Shape;676;ge472848fcc_2_3391"/>
          <p:cNvPicPr preferRelativeResize="0"/>
          <p:nvPr/>
        </p:nvPicPr>
        <p:blipFill>
          <a:blip r:embed="rId5">
            <a:alphaModFix/>
          </a:blip>
          <a:stretch>
            <a:fillRect/>
          </a:stretch>
        </p:blipFill>
        <p:spPr>
          <a:xfrm>
            <a:off x="6210700" y="2947155"/>
            <a:ext cx="3889176" cy="22128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ge472848fcc_2_1407"/>
          <p:cNvGrpSpPr/>
          <p:nvPr/>
        </p:nvGrpSpPr>
        <p:grpSpPr>
          <a:xfrm>
            <a:off x="1543671" y="1182903"/>
            <a:ext cx="10043774" cy="1025532"/>
            <a:chOff x="1431321" y="2473842"/>
            <a:chExt cx="6566704" cy="670502"/>
          </a:xfrm>
        </p:grpSpPr>
        <p:sp>
          <p:nvSpPr>
            <p:cNvPr id="682" name="Google Shape;682;ge472848fcc_2_1407"/>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3" name="Google Shape;683;ge472848fcc_2_1407"/>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Los smartphones usan asistentes virtuales que responden a preguntas, dan recomendaciones y ayudan a organizar las rutinas de sus propietarios. </a:t>
              </a:r>
              <a:endParaRPr sz="1100">
                <a:solidFill>
                  <a:srgbClr val="FFFFFF"/>
                </a:solidFill>
                <a:latin typeface="Roboto"/>
                <a:ea typeface="Roboto"/>
                <a:cs typeface="Roboto"/>
                <a:sym typeface="Roboto"/>
              </a:endParaRPr>
            </a:p>
          </p:txBody>
        </p:sp>
        <p:sp>
          <p:nvSpPr>
            <p:cNvPr id="684" name="Google Shape;684;ge472848fcc_2_1407"/>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5" name="Google Shape;685;ge472848fcc_2_140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6" name="Google Shape;686;ge472848fcc_2_1407"/>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Asistentes personales digitales</a:t>
              </a:r>
              <a:endParaRPr sz="2400">
                <a:solidFill>
                  <a:srgbClr val="FFFFFF"/>
                </a:solidFill>
                <a:latin typeface="Roboto Light"/>
                <a:ea typeface="Roboto Light"/>
                <a:cs typeface="Roboto Light"/>
                <a:sym typeface="Roboto Light"/>
              </a:endParaRPr>
            </a:p>
          </p:txBody>
        </p:sp>
      </p:grpSp>
      <p:pic>
        <p:nvPicPr>
          <p:cNvPr id="687" name="Google Shape;687;ge472848fcc_2_1407"/>
          <p:cNvPicPr preferRelativeResize="0"/>
          <p:nvPr/>
        </p:nvPicPr>
        <p:blipFill>
          <a:blip r:embed="rId3">
            <a:alphaModFix/>
          </a:blip>
          <a:stretch>
            <a:fillRect/>
          </a:stretch>
        </p:blipFill>
        <p:spPr>
          <a:xfrm>
            <a:off x="1611426" y="2614050"/>
            <a:ext cx="3913152" cy="2602249"/>
          </a:xfrm>
          <a:prstGeom prst="rect">
            <a:avLst/>
          </a:prstGeom>
          <a:noFill/>
          <a:ln>
            <a:noFill/>
          </a:ln>
        </p:spPr>
      </p:pic>
      <p:pic>
        <p:nvPicPr>
          <p:cNvPr id="688" name="Google Shape;688;ge472848fcc_2_1407"/>
          <p:cNvPicPr preferRelativeResize="0"/>
          <p:nvPr/>
        </p:nvPicPr>
        <p:blipFill rotWithShape="1">
          <a:blip r:embed="rId4">
            <a:alphaModFix/>
          </a:blip>
          <a:srcRect r="17945"/>
          <a:stretch/>
        </p:blipFill>
        <p:spPr>
          <a:xfrm>
            <a:off x="6173400" y="2614050"/>
            <a:ext cx="4191826" cy="1279825"/>
          </a:xfrm>
          <a:prstGeom prst="rect">
            <a:avLst/>
          </a:prstGeom>
          <a:noFill/>
          <a:ln>
            <a:noFill/>
          </a:ln>
        </p:spPr>
      </p:pic>
      <p:sp>
        <p:nvSpPr>
          <p:cNvPr id="689" name="Google Shape;689;ge472848fcc_2_1407"/>
          <p:cNvSpPr txBox="1"/>
          <p:nvPr/>
        </p:nvSpPr>
        <p:spPr>
          <a:xfrm>
            <a:off x="7575525" y="4793500"/>
            <a:ext cx="347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Reconocimiento de voz con modelos probabilísticos (Modelos ocultos de Markov)</a:t>
            </a:r>
            <a:endParaRPr/>
          </a:p>
        </p:txBody>
      </p:sp>
      <p:pic>
        <p:nvPicPr>
          <p:cNvPr id="690" name="Google Shape;690;ge472848fcc_2_1407" descr="Voz con relleno sólido"/>
          <p:cNvPicPr preferRelativeResize="0"/>
          <p:nvPr/>
        </p:nvPicPr>
        <p:blipFill rotWithShape="1">
          <a:blip r:embed="rId5">
            <a:alphaModFix/>
          </a:blip>
          <a:srcRect/>
          <a:stretch/>
        </p:blipFill>
        <p:spPr>
          <a:xfrm>
            <a:off x="1705855" y="1343850"/>
            <a:ext cx="687408" cy="7036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pSp>
        <p:nvGrpSpPr>
          <p:cNvPr id="695" name="Google Shape;695;ge472848fcc_2_1512"/>
          <p:cNvGrpSpPr/>
          <p:nvPr/>
        </p:nvGrpSpPr>
        <p:grpSpPr>
          <a:xfrm>
            <a:off x="1543671" y="1182903"/>
            <a:ext cx="10043774" cy="1025532"/>
            <a:chOff x="1431321" y="2473842"/>
            <a:chExt cx="6566704" cy="670502"/>
          </a:xfrm>
        </p:grpSpPr>
        <p:sp>
          <p:nvSpPr>
            <p:cNvPr id="696" name="Google Shape;696;ge472848fcc_2_151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7" name="Google Shape;697;ge472848fcc_2_1512"/>
            <p:cNvSpPr txBox="1"/>
            <p:nvPr/>
          </p:nvSpPr>
          <p:spPr>
            <a:xfrm>
              <a:off x="4558864" y="2473845"/>
              <a:ext cx="32178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Analizan y procesan datos históricos de los usuarios (gustos, preferencias, patrones de conducta, calificaciones, compras, etc) de una serie de ítems (marcas, productos, contenidos, servicios, precios, etc) y la transforma en información interesante para crear una recomendación</a:t>
              </a:r>
              <a:endParaRPr sz="1100">
                <a:solidFill>
                  <a:srgbClr val="FFFFFF"/>
                </a:solidFill>
                <a:latin typeface="Roboto"/>
                <a:ea typeface="Roboto"/>
                <a:cs typeface="Roboto"/>
                <a:sym typeface="Roboto"/>
              </a:endParaRPr>
            </a:p>
          </p:txBody>
        </p:sp>
        <p:sp>
          <p:nvSpPr>
            <p:cNvPr id="698" name="Google Shape;698;ge472848fcc_2_1512"/>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9" name="Google Shape;699;ge472848fcc_2_151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0" name="Google Shape;700;ge472848fcc_2_1512"/>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Recomendadores</a:t>
              </a:r>
              <a:endParaRPr sz="2400">
                <a:solidFill>
                  <a:srgbClr val="FFFFFF"/>
                </a:solidFill>
                <a:latin typeface="Roboto Light"/>
                <a:ea typeface="Roboto Light"/>
                <a:cs typeface="Roboto Light"/>
                <a:sym typeface="Roboto Light"/>
              </a:endParaRPr>
            </a:p>
          </p:txBody>
        </p:sp>
      </p:grpSp>
      <p:sp>
        <p:nvSpPr>
          <p:cNvPr id="701" name="Google Shape;701;ge472848fcc_2_1512"/>
          <p:cNvSpPr txBox="1"/>
          <p:nvPr/>
        </p:nvSpPr>
        <p:spPr>
          <a:xfrm>
            <a:off x="6755575" y="5516425"/>
            <a:ext cx="4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Sistema de recomendadores basados en perfiles de usuarios, características de comportamiento,</a:t>
            </a:r>
            <a:endParaRPr/>
          </a:p>
        </p:txBody>
      </p:sp>
      <p:grpSp>
        <p:nvGrpSpPr>
          <p:cNvPr id="702" name="Google Shape;702;ge472848fcc_2_1512"/>
          <p:cNvGrpSpPr/>
          <p:nvPr/>
        </p:nvGrpSpPr>
        <p:grpSpPr>
          <a:xfrm>
            <a:off x="1717470" y="1348416"/>
            <a:ext cx="624496" cy="694484"/>
            <a:chOff x="609886" y="3287393"/>
            <a:chExt cx="1004336" cy="1101482"/>
          </a:xfrm>
        </p:grpSpPr>
        <p:pic>
          <p:nvPicPr>
            <p:cNvPr id="703" name="Google Shape;703;ge472848fcc_2_1512" descr="Comentario no gusta con relleno sólido"/>
            <p:cNvPicPr preferRelativeResize="0"/>
            <p:nvPr/>
          </p:nvPicPr>
          <p:blipFill rotWithShape="1">
            <a:blip r:embed="rId3">
              <a:alphaModFix/>
            </a:blip>
            <a:srcRect/>
            <a:stretch/>
          </p:blipFill>
          <p:spPr>
            <a:xfrm>
              <a:off x="1002957" y="3287393"/>
              <a:ext cx="402879" cy="417257"/>
            </a:xfrm>
            <a:prstGeom prst="rect">
              <a:avLst/>
            </a:prstGeom>
            <a:noFill/>
            <a:ln>
              <a:noFill/>
            </a:ln>
          </p:spPr>
        </p:pic>
        <p:pic>
          <p:nvPicPr>
            <p:cNvPr id="704" name="Google Shape;704;ge472848fcc_2_1512" descr="Comentario que gusta con relleno sólido"/>
            <p:cNvPicPr preferRelativeResize="0"/>
            <p:nvPr/>
          </p:nvPicPr>
          <p:blipFill rotWithShape="1">
            <a:blip r:embed="rId4">
              <a:alphaModFix/>
            </a:blip>
            <a:srcRect/>
            <a:stretch/>
          </p:blipFill>
          <p:spPr>
            <a:xfrm>
              <a:off x="609886" y="3287709"/>
              <a:ext cx="402879" cy="417257"/>
            </a:xfrm>
            <a:prstGeom prst="rect">
              <a:avLst/>
            </a:prstGeom>
            <a:noFill/>
            <a:ln>
              <a:noFill/>
            </a:ln>
          </p:spPr>
        </p:pic>
        <p:pic>
          <p:nvPicPr>
            <p:cNvPr id="705" name="Google Shape;705;ge472848fcc_2_1512" descr="Interfaz de la experiencia de usuario con relleno sólido"/>
            <p:cNvPicPr preferRelativeResize="0"/>
            <p:nvPr/>
          </p:nvPicPr>
          <p:blipFill rotWithShape="1">
            <a:blip r:embed="rId5">
              <a:alphaModFix/>
            </a:blip>
            <a:srcRect/>
            <a:stretch/>
          </p:blipFill>
          <p:spPr>
            <a:xfrm>
              <a:off x="699822" y="3474475"/>
              <a:ext cx="914400" cy="914400"/>
            </a:xfrm>
            <a:prstGeom prst="rect">
              <a:avLst/>
            </a:prstGeom>
            <a:noFill/>
            <a:ln>
              <a:noFill/>
            </a:ln>
          </p:spPr>
        </p:pic>
      </p:grpSp>
      <p:pic>
        <p:nvPicPr>
          <p:cNvPr id="706" name="Google Shape;706;ge472848fcc_2_1512"/>
          <p:cNvPicPr preferRelativeResize="0"/>
          <p:nvPr/>
        </p:nvPicPr>
        <p:blipFill>
          <a:blip r:embed="rId6">
            <a:alphaModFix/>
          </a:blip>
          <a:stretch>
            <a:fillRect/>
          </a:stretch>
        </p:blipFill>
        <p:spPr>
          <a:xfrm>
            <a:off x="1543672" y="2630950"/>
            <a:ext cx="4811217" cy="2659325"/>
          </a:xfrm>
          <a:prstGeom prst="rect">
            <a:avLst/>
          </a:prstGeom>
          <a:noFill/>
          <a:ln>
            <a:noFill/>
          </a:ln>
        </p:spPr>
      </p:pic>
      <p:pic>
        <p:nvPicPr>
          <p:cNvPr id="707" name="Google Shape;707;ge472848fcc_2_1512"/>
          <p:cNvPicPr preferRelativeResize="0"/>
          <p:nvPr/>
        </p:nvPicPr>
        <p:blipFill>
          <a:blip r:embed="rId7">
            <a:alphaModFix/>
          </a:blip>
          <a:stretch>
            <a:fillRect/>
          </a:stretch>
        </p:blipFill>
        <p:spPr>
          <a:xfrm>
            <a:off x="6755575" y="2614049"/>
            <a:ext cx="4466875" cy="2693125"/>
          </a:xfrm>
          <a:prstGeom prst="rect">
            <a:avLst/>
          </a:prstGeom>
          <a:noFill/>
          <a:ln>
            <a:noFill/>
          </a:ln>
        </p:spPr>
      </p:pic>
      <p:sp>
        <p:nvSpPr>
          <p:cNvPr id="708" name="Google Shape;708;ge472848fcc_2_1512"/>
          <p:cNvSpPr txBox="1"/>
          <p:nvPr/>
        </p:nvSpPr>
        <p:spPr>
          <a:xfrm>
            <a:off x="1543675" y="5485825"/>
            <a:ext cx="4811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MX">
                <a:solidFill>
                  <a:schemeClr val="dk1"/>
                </a:solidFill>
              </a:rPr>
              <a:t>Pronóstico de ventas y elegir el producto adecuado para recomendarselo al cliente (Amazon, ebay, mercadolibre...)</a:t>
            </a:r>
            <a:endParaRPr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ge678ef5181_1_29"/>
          <p:cNvGrpSpPr/>
          <p:nvPr/>
        </p:nvGrpSpPr>
        <p:grpSpPr>
          <a:xfrm>
            <a:off x="8341587" y="-985085"/>
            <a:ext cx="3222722" cy="1296456"/>
            <a:chOff x="5360225" y="2256387"/>
            <a:chExt cx="2417102" cy="972367"/>
          </a:xfrm>
        </p:grpSpPr>
        <p:sp>
          <p:nvSpPr>
            <p:cNvPr id="106" name="Google Shape;106;ge678ef5181_1_29"/>
            <p:cNvSpPr txBox="1"/>
            <p:nvPr/>
          </p:nvSpPr>
          <p:spPr>
            <a:xfrm>
              <a:off x="5360226" y="2256387"/>
              <a:ext cx="24171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Vestibulum congue tempus</a:t>
              </a:r>
              <a:endParaRPr sz="1500">
                <a:solidFill>
                  <a:srgbClr val="FFFFFF"/>
                </a:solidFill>
                <a:latin typeface="Roboto"/>
                <a:ea typeface="Roboto"/>
                <a:cs typeface="Roboto"/>
                <a:sym typeface="Roboto"/>
              </a:endParaRPr>
            </a:p>
          </p:txBody>
        </p:sp>
        <p:sp>
          <p:nvSpPr>
            <p:cNvPr id="107" name="Google Shape;107;ge678ef5181_1_29"/>
            <p:cNvSpPr txBox="1"/>
            <p:nvPr/>
          </p:nvSpPr>
          <p:spPr>
            <a:xfrm>
              <a:off x="5360225" y="2716353"/>
              <a:ext cx="24171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Lorem ipsum dolor sit amet, consectetur adipiscing elit, sed do eiusmod tempor. Ipsum dolor sit amet elit, sed do eiusmod tempor.</a:t>
              </a:r>
              <a:endParaRPr sz="1500">
                <a:solidFill>
                  <a:srgbClr val="FFFFFF"/>
                </a:solidFill>
                <a:latin typeface="Roboto"/>
                <a:ea typeface="Roboto"/>
                <a:cs typeface="Roboto"/>
                <a:sym typeface="Roboto"/>
              </a:endParaRPr>
            </a:p>
          </p:txBody>
        </p:sp>
      </p:grpSp>
      <p:grpSp>
        <p:nvGrpSpPr>
          <p:cNvPr id="108" name="Google Shape;108;ge678ef5181_1_29"/>
          <p:cNvGrpSpPr/>
          <p:nvPr/>
        </p:nvGrpSpPr>
        <p:grpSpPr>
          <a:xfrm>
            <a:off x="2058421" y="2783691"/>
            <a:ext cx="2592735" cy="1689831"/>
            <a:chOff x="3071457" y="2013875"/>
            <a:chExt cx="1944600" cy="1569600"/>
          </a:xfrm>
        </p:grpSpPr>
        <p:sp>
          <p:nvSpPr>
            <p:cNvPr id="109" name="Google Shape;109;ge678ef5181_1_29"/>
            <p:cNvSpPr/>
            <p:nvPr/>
          </p:nvSpPr>
          <p:spPr>
            <a:xfrm rot="10800000" flipH="1">
              <a:off x="3071457" y="2013875"/>
              <a:ext cx="1944600" cy="1569600"/>
            </a:xfrm>
            <a:prstGeom prst="round2DiagRect">
              <a:avLst>
                <a:gd name="adj1" fmla="val 0"/>
                <a:gd name="adj2" fmla="val 17764"/>
              </a:avLst>
            </a:prstGeom>
            <a:solidFill>
              <a:srgbClr val="1C45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ge678ef5181_1_29"/>
            <p:cNvSpPr txBox="1"/>
            <p:nvPr/>
          </p:nvSpPr>
          <p:spPr>
            <a:xfrm>
              <a:off x="3316102" y="2149167"/>
              <a:ext cx="1451700" cy="459900"/>
            </a:xfrm>
            <a:prstGeom prst="rect">
              <a:avLst/>
            </a:prstGeom>
            <a:solidFill>
              <a:srgbClr val="1C4587"/>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Thomas Malone</a:t>
              </a:r>
              <a:endParaRPr sz="1500">
                <a:solidFill>
                  <a:srgbClr val="FFFFFF"/>
                </a:solidFill>
                <a:latin typeface="Roboto"/>
                <a:ea typeface="Roboto"/>
                <a:cs typeface="Roboto"/>
                <a:sym typeface="Roboto"/>
              </a:endParaRPr>
            </a:p>
          </p:txBody>
        </p:sp>
        <p:sp>
          <p:nvSpPr>
            <p:cNvPr id="111" name="Google Shape;111;ge678ef5181_1_29"/>
            <p:cNvSpPr txBox="1"/>
            <p:nvPr/>
          </p:nvSpPr>
          <p:spPr>
            <a:xfrm>
              <a:off x="3210550" y="2435278"/>
              <a:ext cx="1737600" cy="512400"/>
            </a:xfrm>
            <a:prstGeom prst="rect">
              <a:avLst/>
            </a:prstGeom>
            <a:solidFill>
              <a:srgbClr val="1C4587"/>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Gestión en MIT Sloan School of Management y director fundador del MIT Center for Collective Intelligence.</a:t>
              </a:r>
              <a:endParaRPr sz="1500">
                <a:solidFill>
                  <a:srgbClr val="FFFFFF"/>
                </a:solidFill>
                <a:latin typeface="Roboto"/>
                <a:ea typeface="Roboto"/>
                <a:cs typeface="Roboto"/>
                <a:sym typeface="Roboto"/>
              </a:endParaRPr>
            </a:p>
          </p:txBody>
        </p:sp>
      </p:grpSp>
      <p:grpSp>
        <p:nvGrpSpPr>
          <p:cNvPr id="112" name="Google Shape;112;ge678ef5181_1_29"/>
          <p:cNvGrpSpPr/>
          <p:nvPr/>
        </p:nvGrpSpPr>
        <p:grpSpPr>
          <a:xfrm>
            <a:off x="4647789" y="2783706"/>
            <a:ext cx="7300119" cy="1689831"/>
            <a:chOff x="5015938" y="2013875"/>
            <a:chExt cx="3001200" cy="1569600"/>
          </a:xfrm>
        </p:grpSpPr>
        <p:sp>
          <p:nvSpPr>
            <p:cNvPr id="113" name="Google Shape;113;ge678ef5181_1_29"/>
            <p:cNvSpPr/>
            <p:nvPr/>
          </p:nvSpPr>
          <p:spPr>
            <a:xfrm>
              <a:off x="5015938" y="2013875"/>
              <a:ext cx="3001200" cy="1569600"/>
            </a:xfrm>
            <a:prstGeom prst="round2DiagRect">
              <a:avLst>
                <a:gd name="adj1" fmla="val 0"/>
                <a:gd name="adj2" fmla="val 17764"/>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14" name="Google Shape;114;ge678ef5181_1_29"/>
            <p:cNvSpPr txBox="1"/>
            <p:nvPr/>
          </p:nvSpPr>
          <p:spPr>
            <a:xfrm>
              <a:off x="5141749" y="2149234"/>
              <a:ext cx="2417100" cy="459900"/>
            </a:xfrm>
            <a:prstGeom prst="rect">
              <a:avLst/>
            </a:prstGeom>
            <a:solidFill>
              <a:srgbClr val="3C78D8"/>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15" name="Google Shape;115;ge678ef5181_1_29"/>
            <p:cNvSpPr txBox="1"/>
            <p:nvPr/>
          </p:nvSpPr>
          <p:spPr>
            <a:xfrm>
              <a:off x="5141748" y="2467587"/>
              <a:ext cx="2635500" cy="512400"/>
            </a:xfrm>
            <a:prstGeom prst="rect">
              <a:avLst/>
            </a:prstGeom>
            <a:solidFill>
              <a:srgbClr val="3C78D8"/>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el uso de la ciencia y la ingeniería (software o hardware) para crear máquinas inteligentes que puedan tomar y / o actuar sobre decisiones que generalmente requieren inteligencia orgánica"</a:t>
              </a:r>
              <a:endParaRPr sz="1900">
                <a:solidFill>
                  <a:srgbClr val="FFFFFF"/>
                </a:solidFill>
                <a:latin typeface="Roboto"/>
                <a:ea typeface="Roboto"/>
                <a:cs typeface="Roboto"/>
                <a:sym typeface="Roboto"/>
              </a:endParaRPr>
            </a:p>
          </p:txBody>
        </p:sp>
      </p:grpSp>
      <p:grpSp>
        <p:nvGrpSpPr>
          <p:cNvPr id="116" name="Google Shape;116;ge678ef5181_1_29"/>
          <p:cNvGrpSpPr/>
          <p:nvPr/>
        </p:nvGrpSpPr>
        <p:grpSpPr>
          <a:xfrm>
            <a:off x="4473206" y="3711457"/>
            <a:ext cx="480611" cy="463365"/>
            <a:chOff x="4858109" y="2631368"/>
            <a:chExt cx="316442" cy="315000"/>
          </a:xfrm>
        </p:grpSpPr>
        <p:sp>
          <p:nvSpPr>
            <p:cNvPr id="117" name="Google Shape;117;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e678ef5181_1_29"/>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sp>
        <p:nvSpPr>
          <p:cNvPr id="119" name="Google Shape;119;ge678ef5181_1_29"/>
          <p:cNvSpPr txBox="1"/>
          <p:nvPr/>
        </p:nvSpPr>
        <p:spPr>
          <a:xfrm>
            <a:off x="1622225" y="260325"/>
            <a:ext cx="848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800"/>
              <a:t>Definiciones de algunos de los principales investigadores del mundo académico.</a:t>
            </a:r>
            <a:endParaRPr sz="1800"/>
          </a:p>
        </p:txBody>
      </p:sp>
      <p:grpSp>
        <p:nvGrpSpPr>
          <p:cNvPr id="120" name="Google Shape;120;ge678ef5181_1_29"/>
          <p:cNvGrpSpPr/>
          <p:nvPr/>
        </p:nvGrpSpPr>
        <p:grpSpPr>
          <a:xfrm>
            <a:off x="2058421" y="4659488"/>
            <a:ext cx="2592735" cy="1689831"/>
            <a:chOff x="3071457" y="2013875"/>
            <a:chExt cx="1944600" cy="1569600"/>
          </a:xfrm>
        </p:grpSpPr>
        <p:sp>
          <p:nvSpPr>
            <p:cNvPr id="121" name="Google Shape;121;ge678ef5181_1_29"/>
            <p:cNvSpPr/>
            <p:nvPr/>
          </p:nvSpPr>
          <p:spPr>
            <a:xfrm rot="10800000" flipH="1">
              <a:off x="3071457" y="2013875"/>
              <a:ext cx="1944600" cy="1569600"/>
            </a:xfrm>
            <a:prstGeom prst="round2DiagRect">
              <a:avLst>
                <a:gd name="adj1" fmla="val 0"/>
                <a:gd name="adj2" fmla="val 17764"/>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ge678ef5181_1_29"/>
            <p:cNvSpPr txBox="1"/>
            <p:nvPr/>
          </p:nvSpPr>
          <p:spPr>
            <a:xfrm>
              <a:off x="3316102" y="2149167"/>
              <a:ext cx="1451700" cy="4599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Nils J. Nilsson</a:t>
              </a:r>
              <a:endParaRPr sz="1500">
                <a:solidFill>
                  <a:srgbClr val="FFFFFF"/>
                </a:solidFill>
                <a:latin typeface="Roboto"/>
                <a:ea typeface="Roboto"/>
                <a:cs typeface="Roboto"/>
                <a:sym typeface="Roboto"/>
              </a:endParaRPr>
            </a:p>
          </p:txBody>
        </p:sp>
        <p:sp>
          <p:nvSpPr>
            <p:cNvPr id="123" name="Google Shape;123;ge678ef5181_1_29"/>
            <p:cNvSpPr txBox="1"/>
            <p:nvPr/>
          </p:nvSpPr>
          <p:spPr>
            <a:xfrm>
              <a:off x="3210550" y="2435278"/>
              <a:ext cx="1737600" cy="5124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Ingeniería Kumagai (Emérito) en el Departamento de Ciencias de la Computación de la Universidad de Stanford,</a:t>
              </a:r>
              <a:endParaRPr sz="1500">
                <a:solidFill>
                  <a:srgbClr val="FFFFFF"/>
                </a:solidFill>
                <a:latin typeface="Roboto"/>
                <a:ea typeface="Roboto"/>
                <a:cs typeface="Roboto"/>
                <a:sym typeface="Roboto"/>
              </a:endParaRPr>
            </a:p>
          </p:txBody>
        </p:sp>
      </p:grpSp>
      <p:grpSp>
        <p:nvGrpSpPr>
          <p:cNvPr id="124" name="Google Shape;124;ge678ef5181_1_29"/>
          <p:cNvGrpSpPr/>
          <p:nvPr/>
        </p:nvGrpSpPr>
        <p:grpSpPr>
          <a:xfrm>
            <a:off x="4647789" y="4659501"/>
            <a:ext cx="7300119" cy="1689831"/>
            <a:chOff x="5015938" y="2013875"/>
            <a:chExt cx="3001200" cy="1569600"/>
          </a:xfrm>
        </p:grpSpPr>
        <p:sp>
          <p:nvSpPr>
            <p:cNvPr id="125" name="Google Shape;125;ge678ef5181_1_29"/>
            <p:cNvSpPr/>
            <p:nvPr/>
          </p:nvSpPr>
          <p:spPr>
            <a:xfrm>
              <a:off x="5015938" y="2013875"/>
              <a:ext cx="3001200" cy="1569600"/>
            </a:xfrm>
            <a:prstGeom prst="round2DiagRect">
              <a:avLst>
                <a:gd name="adj1" fmla="val 0"/>
                <a:gd name="adj2" fmla="val 17764"/>
              </a:avLst>
            </a:prstGeom>
            <a:solidFill>
              <a:srgbClr val="45818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26" name="Google Shape;126;ge678ef5181_1_29"/>
            <p:cNvSpPr txBox="1"/>
            <p:nvPr/>
          </p:nvSpPr>
          <p:spPr>
            <a:xfrm>
              <a:off x="5141749" y="2123538"/>
              <a:ext cx="2417100" cy="459900"/>
            </a:xfrm>
            <a:prstGeom prst="rect">
              <a:avLst/>
            </a:prstGeom>
            <a:solidFill>
              <a:srgbClr val="45818E"/>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27" name="Google Shape;127;ge678ef5181_1_29"/>
            <p:cNvSpPr txBox="1"/>
            <p:nvPr/>
          </p:nvSpPr>
          <p:spPr>
            <a:xfrm>
              <a:off x="5169241" y="2475140"/>
              <a:ext cx="2818500" cy="512400"/>
            </a:xfrm>
            <a:prstGeom prst="rect">
              <a:avLst/>
            </a:prstGeom>
            <a:solidFill>
              <a:srgbClr val="45818E"/>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esa actividad dedicada a hacer que las máquinas sean inteligentes, y la inteligencia es esa cualidad que permite a una entidad funcionar de manera adecuada y con previsión en su entorno”</a:t>
              </a:r>
              <a:endParaRPr sz="1900">
                <a:solidFill>
                  <a:srgbClr val="FFFFFF"/>
                </a:solidFill>
                <a:latin typeface="Roboto"/>
                <a:ea typeface="Roboto"/>
                <a:cs typeface="Roboto"/>
                <a:sym typeface="Roboto"/>
              </a:endParaRPr>
            </a:p>
          </p:txBody>
        </p:sp>
      </p:grpSp>
      <p:grpSp>
        <p:nvGrpSpPr>
          <p:cNvPr id="128" name="Google Shape;128;ge678ef5181_1_29"/>
          <p:cNvGrpSpPr/>
          <p:nvPr/>
        </p:nvGrpSpPr>
        <p:grpSpPr>
          <a:xfrm>
            <a:off x="4473206" y="5587254"/>
            <a:ext cx="480611" cy="463365"/>
            <a:chOff x="4858109" y="2631368"/>
            <a:chExt cx="316442" cy="315000"/>
          </a:xfrm>
        </p:grpSpPr>
        <p:sp>
          <p:nvSpPr>
            <p:cNvPr id="129" name="Google Shape;129;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ge678ef5181_1_29"/>
            <p:cNvSpPr/>
            <p:nvPr/>
          </p:nvSpPr>
          <p:spPr>
            <a:xfrm>
              <a:off x="4858109" y="2739300"/>
              <a:ext cx="239100" cy="99000"/>
            </a:xfrm>
            <a:prstGeom prst="rightArrow">
              <a:avLst>
                <a:gd name="adj1" fmla="val 32020"/>
                <a:gd name="adj2" fmla="val 66970"/>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grpSp>
        <p:nvGrpSpPr>
          <p:cNvPr id="131" name="Google Shape;131;ge678ef5181_1_29"/>
          <p:cNvGrpSpPr/>
          <p:nvPr/>
        </p:nvGrpSpPr>
        <p:grpSpPr>
          <a:xfrm>
            <a:off x="2058421" y="932600"/>
            <a:ext cx="2592735" cy="1689831"/>
            <a:chOff x="3071457" y="2013875"/>
            <a:chExt cx="1944600" cy="1569600"/>
          </a:xfrm>
        </p:grpSpPr>
        <p:sp>
          <p:nvSpPr>
            <p:cNvPr id="132" name="Google Shape;132;ge678ef5181_1_29"/>
            <p:cNvSpPr/>
            <p:nvPr/>
          </p:nvSpPr>
          <p:spPr>
            <a:xfrm rot="10800000" flipH="1">
              <a:off x="3071457" y="2013875"/>
              <a:ext cx="1944600" cy="1569600"/>
            </a:xfrm>
            <a:prstGeom prst="round2DiagRect">
              <a:avLst>
                <a:gd name="adj1" fmla="val 0"/>
                <a:gd name="adj2" fmla="val 17764"/>
              </a:avLst>
            </a:prstGeom>
            <a:solidFill>
              <a:srgbClr val="0087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ge678ef5181_1_29"/>
            <p:cNvSpPr txBox="1"/>
            <p:nvPr/>
          </p:nvSpPr>
          <p:spPr>
            <a:xfrm>
              <a:off x="3316102" y="2149167"/>
              <a:ext cx="1451700" cy="459900"/>
            </a:xfrm>
            <a:prstGeom prst="rect">
              <a:avLst/>
            </a:prstGeom>
            <a:solidFill>
              <a:srgbClr val="00878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John McCarthy’s</a:t>
              </a:r>
              <a:endParaRPr sz="1500">
                <a:solidFill>
                  <a:srgbClr val="FFFFFF"/>
                </a:solidFill>
                <a:latin typeface="Roboto"/>
                <a:ea typeface="Roboto"/>
                <a:cs typeface="Roboto"/>
                <a:sym typeface="Roboto"/>
              </a:endParaRPr>
            </a:p>
          </p:txBody>
        </p:sp>
        <p:sp>
          <p:nvSpPr>
            <p:cNvPr id="134" name="Google Shape;134;ge678ef5181_1_29"/>
            <p:cNvSpPr txBox="1"/>
            <p:nvPr/>
          </p:nvSpPr>
          <p:spPr>
            <a:xfrm>
              <a:off x="3210550" y="2435278"/>
              <a:ext cx="1737600" cy="512400"/>
            </a:xfrm>
            <a:prstGeom prst="rect">
              <a:avLst/>
            </a:prstGeom>
            <a:solidFill>
              <a:srgbClr val="008781"/>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Conocido como el "Padre de la IA". El científico cognitivo acuñó el término en su propuesta de 1955 para la Conferencia de Dartmouth de 1956.</a:t>
              </a:r>
              <a:endParaRPr sz="1500">
                <a:solidFill>
                  <a:srgbClr val="FFFFFF"/>
                </a:solidFill>
                <a:latin typeface="Roboto"/>
                <a:ea typeface="Roboto"/>
                <a:cs typeface="Roboto"/>
                <a:sym typeface="Roboto"/>
              </a:endParaRPr>
            </a:p>
          </p:txBody>
        </p:sp>
      </p:grpSp>
      <p:grpSp>
        <p:nvGrpSpPr>
          <p:cNvPr id="135" name="Google Shape;135;ge678ef5181_1_29"/>
          <p:cNvGrpSpPr/>
          <p:nvPr/>
        </p:nvGrpSpPr>
        <p:grpSpPr>
          <a:xfrm>
            <a:off x="4647789" y="932617"/>
            <a:ext cx="7300119" cy="1689831"/>
            <a:chOff x="5015938" y="2013875"/>
            <a:chExt cx="3001200" cy="1569600"/>
          </a:xfrm>
        </p:grpSpPr>
        <p:sp>
          <p:nvSpPr>
            <p:cNvPr id="136" name="Google Shape;136;ge678ef5181_1_29"/>
            <p:cNvSpPr/>
            <p:nvPr/>
          </p:nvSpPr>
          <p:spPr>
            <a:xfrm>
              <a:off x="5015938" y="2013875"/>
              <a:ext cx="3001200" cy="1569600"/>
            </a:xfrm>
            <a:prstGeom prst="round2DiagRect">
              <a:avLst>
                <a:gd name="adj1" fmla="val 0"/>
                <a:gd name="adj2" fmla="val 17764"/>
              </a:avLst>
            </a:prstGeom>
            <a:solidFill>
              <a:srgbClr val="239F9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37" name="Google Shape;137;ge678ef5181_1_29"/>
            <p:cNvSpPr txBox="1"/>
            <p:nvPr/>
          </p:nvSpPr>
          <p:spPr>
            <a:xfrm>
              <a:off x="5141749" y="2139925"/>
              <a:ext cx="2417100" cy="459900"/>
            </a:xfrm>
            <a:prstGeom prst="rect">
              <a:avLst/>
            </a:prstGeom>
            <a:solidFill>
              <a:srgbClr val="239F98"/>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38" name="Google Shape;138;ge678ef5181_1_29"/>
            <p:cNvSpPr txBox="1"/>
            <p:nvPr/>
          </p:nvSpPr>
          <p:spPr>
            <a:xfrm>
              <a:off x="5141748" y="2609142"/>
              <a:ext cx="2635500" cy="512400"/>
            </a:xfrm>
            <a:prstGeom prst="rect">
              <a:avLst/>
            </a:prstGeom>
            <a:solidFill>
              <a:srgbClr val="239F98"/>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la ciencia y la ingeniería para fabricar máquinas inteligentes"</a:t>
              </a:r>
              <a:endParaRPr sz="1900">
                <a:solidFill>
                  <a:srgbClr val="FFFFFF"/>
                </a:solidFill>
                <a:latin typeface="Roboto"/>
                <a:ea typeface="Roboto"/>
                <a:cs typeface="Roboto"/>
                <a:sym typeface="Roboto"/>
              </a:endParaRPr>
            </a:p>
          </p:txBody>
        </p:sp>
      </p:grpSp>
      <p:grpSp>
        <p:nvGrpSpPr>
          <p:cNvPr id="139" name="Google Shape;139;ge678ef5181_1_29"/>
          <p:cNvGrpSpPr/>
          <p:nvPr/>
        </p:nvGrpSpPr>
        <p:grpSpPr>
          <a:xfrm>
            <a:off x="4473206" y="1860365"/>
            <a:ext cx="480611" cy="463365"/>
            <a:chOff x="4858109" y="2631368"/>
            <a:chExt cx="316442" cy="315000"/>
          </a:xfrm>
        </p:grpSpPr>
        <p:sp>
          <p:nvSpPr>
            <p:cNvPr id="140" name="Google Shape;140;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 name="Google Shape;141;ge678ef5181_1_29"/>
            <p:cNvSpPr/>
            <p:nvPr/>
          </p:nvSpPr>
          <p:spPr>
            <a:xfrm>
              <a:off x="4858109" y="2739300"/>
              <a:ext cx="239100" cy="99000"/>
            </a:xfrm>
            <a:prstGeom prst="rightArrow">
              <a:avLst>
                <a:gd name="adj1" fmla="val 32020"/>
                <a:gd name="adj2" fmla="val 66970"/>
              </a:avLst>
            </a:prstGeom>
            <a:solidFill>
              <a:srgbClr val="239F9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ge472848fcc_2_1424"/>
          <p:cNvGrpSpPr/>
          <p:nvPr/>
        </p:nvGrpSpPr>
        <p:grpSpPr>
          <a:xfrm>
            <a:off x="1543671" y="1182903"/>
            <a:ext cx="10043774" cy="1025532"/>
            <a:chOff x="1431321" y="2473842"/>
            <a:chExt cx="6566704" cy="670502"/>
          </a:xfrm>
        </p:grpSpPr>
        <p:sp>
          <p:nvSpPr>
            <p:cNvPr id="714" name="Google Shape;714;ge472848fcc_2_1424"/>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5" name="Google Shape;715;ge472848fcc_2_1424"/>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El software de traducción de idiomas, ya sea basado en texto escrito o hablado, se basa en inteligencia artificial para proporcionar y mejorar las traducciones. Esto también se aplica a funciones como la subtitulación automática.</a:t>
              </a:r>
              <a:endParaRPr sz="1100">
                <a:solidFill>
                  <a:srgbClr val="FFFFFF"/>
                </a:solidFill>
                <a:latin typeface="Roboto"/>
                <a:ea typeface="Roboto"/>
                <a:cs typeface="Roboto"/>
                <a:sym typeface="Roboto"/>
              </a:endParaRPr>
            </a:p>
          </p:txBody>
        </p:sp>
        <p:sp>
          <p:nvSpPr>
            <p:cNvPr id="716" name="Google Shape;716;ge472848fcc_2_1424"/>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ge472848fcc_2_1424"/>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ge472848fcc_2_1424"/>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Traducciones Automáticas</a:t>
              </a:r>
              <a:endParaRPr sz="2400">
                <a:solidFill>
                  <a:srgbClr val="FFFFFF"/>
                </a:solidFill>
                <a:latin typeface="Roboto Light"/>
                <a:ea typeface="Roboto Light"/>
                <a:cs typeface="Roboto Light"/>
                <a:sym typeface="Roboto Light"/>
              </a:endParaRPr>
            </a:p>
          </p:txBody>
        </p:sp>
      </p:grpSp>
      <p:sp>
        <p:nvSpPr>
          <p:cNvPr id="719" name="Google Shape;719;ge472848fcc_2_1424"/>
          <p:cNvSpPr txBox="1"/>
          <p:nvPr/>
        </p:nvSpPr>
        <p:spPr>
          <a:xfrm>
            <a:off x="7575525" y="4982400"/>
            <a:ext cx="347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Utilizando Procesamiento de Lenguaje Natural</a:t>
            </a:r>
            <a:endParaRPr/>
          </a:p>
        </p:txBody>
      </p:sp>
      <p:pic>
        <p:nvPicPr>
          <p:cNvPr id="720" name="Google Shape;720;ge472848fcc_2_1424"/>
          <p:cNvPicPr preferRelativeResize="0"/>
          <p:nvPr/>
        </p:nvPicPr>
        <p:blipFill>
          <a:blip r:embed="rId3">
            <a:alphaModFix/>
          </a:blip>
          <a:stretch>
            <a:fillRect/>
          </a:stretch>
        </p:blipFill>
        <p:spPr>
          <a:xfrm>
            <a:off x="7606625" y="2545123"/>
            <a:ext cx="3902500" cy="2220400"/>
          </a:xfrm>
          <a:prstGeom prst="rect">
            <a:avLst/>
          </a:prstGeom>
          <a:noFill/>
          <a:ln>
            <a:noFill/>
          </a:ln>
        </p:spPr>
      </p:pic>
      <p:pic>
        <p:nvPicPr>
          <p:cNvPr id="721" name="Google Shape;721;ge472848fcc_2_1424"/>
          <p:cNvPicPr preferRelativeResize="0"/>
          <p:nvPr/>
        </p:nvPicPr>
        <p:blipFill>
          <a:blip r:embed="rId4">
            <a:alphaModFix/>
          </a:blip>
          <a:stretch>
            <a:fillRect/>
          </a:stretch>
        </p:blipFill>
        <p:spPr>
          <a:xfrm>
            <a:off x="693075" y="2664691"/>
            <a:ext cx="6844625" cy="2376854"/>
          </a:xfrm>
          <a:prstGeom prst="rect">
            <a:avLst/>
          </a:prstGeom>
          <a:noFill/>
          <a:ln>
            <a:noFill/>
          </a:ln>
        </p:spPr>
      </p:pic>
      <p:pic>
        <p:nvPicPr>
          <p:cNvPr id="722" name="Google Shape;722;ge472848fcc_2_1424" descr="Burbuja de chat con relleno sólido"/>
          <p:cNvPicPr preferRelativeResize="0"/>
          <p:nvPr/>
        </p:nvPicPr>
        <p:blipFill rotWithShape="1">
          <a:blip r:embed="rId5">
            <a:alphaModFix/>
          </a:blip>
          <a:srcRect/>
          <a:stretch/>
        </p:blipFill>
        <p:spPr>
          <a:xfrm>
            <a:off x="1649918" y="1330232"/>
            <a:ext cx="759925" cy="759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pSp>
        <p:nvGrpSpPr>
          <p:cNvPr id="727" name="Google Shape;727;ge472848fcc_2_1498"/>
          <p:cNvGrpSpPr/>
          <p:nvPr/>
        </p:nvGrpSpPr>
        <p:grpSpPr>
          <a:xfrm>
            <a:off x="1543671" y="1182903"/>
            <a:ext cx="10043774" cy="1025532"/>
            <a:chOff x="1431321" y="2473842"/>
            <a:chExt cx="6566704" cy="670502"/>
          </a:xfrm>
        </p:grpSpPr>
        <p:sp>
          <p:nvSpPr>
            <p:cNvPr id="728" name="Google Shape;728;ge472848fcc_2_1498"/>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9" name="Google Shape;729;ge472848fcc_2_1498"/>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la inteligencia artificial integrada en el móvil reconoce las escenas que quieres fotografiar y, mediante el Machine Learning, aprende qué ajustes de luz y enfoque debe establecer para lograr la mejor calidad de imagen.</a:t>
              </a:r>
              <a:endParaRPr sz="1100">
                <a:solidFill>
                  <a:srgbClr val="FFFFFF"/>
                </a:solidFill>
                <a:latin typeface="Roboto"/>
                <a:ea typeface="Roboto"/>
                <a:cs typeface="Roboto"/>
                <a:sym typeface="Roboto"/>
              </a:endParaRPr>
            </a:p>
          </p:txBody>
        </p:sp>
        <p:sp>
          <p:nvSpPr>
            <p:cNvPr id="730" name="Google Shape;730;ge472848fcc_2_1498"/>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1" name="Google Shape;731;ge472848fcc_2_1498"/>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2" name="Google Shape;732;ge472848fcc_2_1498"/>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Aplicación de fotografía</a:t>
              </a:r>
              <a:endParaRPr sz="2400">
                <a:solidFill>
                  <a:srgbClr val="FFFFFF"/>
                </a:solidFill>
                <a:latin typeface="Roboto Light"/>
                <a:ea typeface="Roboto Light"/>
                <a:cs typeface="Roboto Light"/>
                <a:sym typeface="Roboto Light"/>
              </a:endParaRPr>
            </a:p>
          </p:txBody>
        </p:sp>
      </p:grpSp>
      <p:pic>
        <p:nvPicPr>
          <p:cNvPr id="733" name="Google Shape;733;ge472848fcc_2_1498" descr="Cámara con relleno sólido"/>
          <p:cNvPicPr preferRelativeResize="0"/>
          <p:nvPr/>
        </p:nvPicPr>
        <p:blipFill rotWithShape="1">
          <a:blip r:embed="rId3">
            <a:alphaModFix/>
          </a:blip>
          <a:srcRect/>
          <a:stretch/>
        </p:blipFill>
        <p:spPr>
          <a:xfrm>
            <a:off x="1678824" y="1304865"/>
            <a:ext cx="694500" cy="694500"/>
          </a:xfrm>
          <a:prstGeom prst="rect">
            <a:avLst/>
          </a:prstGeom>
          <a:noFill/>
          <a:ln>
            <a:noFill/>
          </a:ln>
        </p:spPr>
      </p:pic>
      <p:sp>
        <p:nvSpPr>
          <p:cNvPr id="734" name="Google Shape;734;ge472848fcc_2_1498"/>
          <p:cNvSpPr txBox="1"/>
          <p:nvPr/>
        </p:nvSpPr>
        <p:spPr>
          <a:xfrm>
            <a:off x="1738525" y="5216150"/>
            <a:ext cx="8644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a:solidFill>
                  <a:srgbClr val="202124"/>
                </a:solidFill>
                <a:highlight>
                  <a:srgbClr val="FFFFFF"/>
                </a:highlight>
              </a:rPr>
              <a:t>Algoritmos que vienen impulsados por deeplearning.  U</a:t>
            </a:r>
            <a:r>
              <a:rPr lang="es-MX" sz="1200">
                <a:solidFill>
                  <a:srgbClr val="111111"/>
                </a:solidFill>
                <a:highlight>
                  <a:srgbClr val="FFFFFF"/>
                </a:highlight>
              </a:rPr>
              <a:t>tilizan modelos de Redes Neuronales Convolucionales que han sido entrenadas en una enorme biblioteca de imágenes para que, al cargar una imagen, sea capaz de detectar ciertas características que ayuden a mejorar la foto.</a:t>
            </a:r>
            <a:endParaRPr sz="1200"/>
          </a:p>
        </p:txBody>
      </p:sp>
      <p:pic>
        <p:nvPicPr>
          <p:cNvPr id="735" name="Google Shape;735;ge472848fcc_2_1498"/>
          <p:cNvPicPr preferRelativeResize="0"/>
          <p:nvPr/>
        </p:nvPicPr>
        <p:blipFill>
          <a:blip r:embed="rId4">
            <a:alphaModFix/>
          </a:blip>
          <a:stretch>
            <a:fillRect/>
          </a:stretch>
        </p:blipFill>
        <p:spPr>
          <a:xfrm>
            <a:off x="1678825" y="2493917"/>
            <a:ext cx="4276725" cy="2095500"/>
          </a:xfrm>
          <a:prstGeom prst="rect">
            <a:avLst/>
          </a:prstGeom>
          <a:noFill/>
          <a:ln>
            <a:noFill/>
          </a:ln>
        </p:spPr>
      </p:pic>
      <p:sp>
        <p:nvSpPr>
          <p:cNvPr id="736" name="Google Shape;736;ge472848fcc_2_1498"/>
          <p:cNvSpPr txBox="1"/>
          <p:nvPr/>
        </p:nvSpPr>
        <p:spPr>
          <a:xfrm>
            <a:off x="7673725" y="2493925"/>
            <a:ext cx="20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a:solidFill>
                  <a:srgbClr val="202124"/>
                </a:solidFill>
                <a:highlight>
                  <a:srgbClr val="FFFFFF"/>
                </a:highlight>
              </a:rPr>
              <a:t>Aplicaciones de Filtros</a:t>
            </a:r>
            <a:endParaRPr sz="1200"/>
          </a:p>
        </p:txBody>
      </p:sp>
      <p:pic>
        <p:nvPicPr>
          <p:cNvPr id="737" name="Google Shape;737;ge472848fcc_2_1498"/>
          <p:cNvPicPr preferRelativeResize="0"/>
          <p:nvPr/>
        </p:nvPicPr>
        <p:blipFill>
          <a:blip r:embed="rId5">
            <a:alphaModFix/>
          </a:blip>
          <a:stretch>
            <a:fillRect/>
          </a:stretch>
        </p:blipFill>
        <p:spPr>
          <a:xfrm>
            <a:off x="6480950" y="2931025"/>
            <a:ext cx="1400000" cy="1400000"/>
          </a:xfrm>
          <a:prstGeom prst="rect">
            <a:avLst/>
          </a:prstGeom>
          <a:noFill/>
          <a:ln>
            <a:noFill/>
          </a:ln>
        </p:spPr>
      </p:pic>
      <p:pic>
        <p:nvPicPr>
          <p:cNvPr id="738" name="Google Shape;738;ge472848fcc_2_1498"/>
          <p:cNvPicPr preferRelativeResize="0"/>
          <p:nvPr/>
        </p:nvPicPr>
        <p:blipFill>
          <a:blip r:embed="rId6">
            <a:alphaModFix/>
          </a:blip>
          <a:stretch>
            <a:fillRect/>
          </a:stretch>
        </p:blipFill>
        <p:spPr>
          <a:xfrm>
            <a:off x="7952925" y="2931025"/>
            <a:ext cx="1400000" cy="1400000"/>
          </a:xfrm>
          <a:prstGeom prst="rect">
            <a:avLst/>
          </a:prstGeom>
          <a:noFill/>
          <a:ln>
            <a:noFill/>
          </a:ln>
        </p:spPr>
      </p:pic>
      <p:pic>
        <p:nvPicPr>
          <p:cNvPr id="739" name="Google Shape;739;ge472848fcc_2_1498"/>
          <p:cNvPicPr preferRelativeResize="0"/>
          <p:nvPr/>
        </p:nvPicPr>
        <p:blipFill>
          <a:blip r:embed="rId7">
            <a:alphaModFix/>
          </a:blip>
          <a:stretch>
            <a:fillRect/>
          </a:stretch>
        </p:blipFill>
        <p:spPr>
          <a:xfrm>
            <a:off x="9457511" y="2949400"/>
            <a:ext cx="1400000" cy="14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4" name="Google Shape;744;ge472848fcc_2_1526"/>
          <p:cNvGrpSpPr/>
          <p:nvPr/>
        </p:nvGrpSpPr>
        <p:grpSpPr>
          <a:xfrm>
            <a:off x="1543671" y="1182903"/>
            <a:ext cx="10043774" cy="1025532"/>
            <a:chOff x="1431321" y="2473842"/>
            <a:chExt cx="6566704" cy="670502"/>
          </a:xfrm>
        </p:grpSpPr>
        <p:sp>
          <p:nvSpPr>
            <p:cNvPr id="745" name="Google Shape;745;ge472848fcc_2_1526"/>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6" name="Google Shape;746;ge472848fcc_2_1526"/>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Elaborado de sistemas de inteligencia artificial que utilizan complejos algoritmos para establecer la ruta más corta, más rápida o más eficiente teniendo en cuenta la hora del trayecto, las condiciones del tráfico y las condiciones de la carretera.</a:t>
              </a:r>
              <a:endParaRPr sz="1100">
                <a:solidFill>
                  <a:srgbClr val="FFFFFF"/>
                </a:solidFill>
                <a:latin typeface="Roboto"/>
                <a:ea typeface="Roboto"/>
                <a:cs typeface="Roboto"/>
                <a:sym typeface="Roboto"/>
              </a:endParaRPr>
            </a:p>
          </p:txBody>
        </p:sp>
        <p:sp>
          <p:nvSpPr>
            <p:cNvPr id="747" name="Google Shape;747;ge472848fcc_2_1526"/>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8" name="Google Shape;748;ge472848fcc_2_1526"/>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9" name="Google Shape;749;ge472848fcc_2_1526"/>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Servicios de Mapas</a:t>
              </a:r>
              <a:endParaRPr sz="2400">
                <a:solidFill>
                  <a:srgbClr val="FFFFFF"/>
                </a:solidFill>
                <a:latin typeface="Roboto Light"/>
                <a:ea typeface="Roboto Light"/>
                <a:cs typeface="Roboto Light"/>
                <a:sym typeface="Roboto Light"/>
              </a:endParaRPr>
            </a:p>
          </p:txBody>
        </p:sp>
      </p:grpSp>
      <p:sp>
        <p:nvSpPr>
          <p:cNvPr id="750" name="Google Shape;750;ge472848fcc_2_1526"/>
          <p:cNvSpPr txBox="1"/>
          <p:nvPr/>
        </p:nvSpPr>
        <p:spPr>
          <a:xfrm>
            <a:off x="5336150" y="5694675"/>
            <a:ext cx="5058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150">
                <a:solidFill>
                  <a:srgbClr val="333333"/>
                </a:solidFill>
              </a:rPr>
              <a:t>Un modelo matemático de Red Neuronal busca múltiples “objetivos” y predice los tiempos estimados de llegada</a:t>
            </a:r>
            <a:endParaRPr/>
          </a:p>
        </p:txBody>
      </p:sp>
      <p:pic>
        <p:nvPicPr>
          <p:cNvPr id="751" name="Google Shape;751;ge472848fcc_2_1526" descr="Mapa con marcador con relleno sólido"/>
          <p:cNvPicPr preferRelativeResize="0"/>
          <p:nvPr/>
        </p:nvPicPr>
        <p:blipFill rotWithShape="1">
          <a:blip r:embed="rId3">
            <a:alphaModFix/>
          </a:blip>
          <a:srcRect/>
          <a:stretch/>
        </p:blipFill>
        <p:spPr>
          <a:xfrm>
            <a:off x="1676475" y="1298775"/>
            <a:ext cx="726300" cy="726300"/>
          </a:xfrm>
          <a:prstGeom prst="rect">
            <a:avLst/>
          </a:prstGeom>
          <a:noFill/>
          <a:ln>
            <a:noFill/>
          </a:ln>
        </p:spPr>
      </p:pic>
      <p:pic>
        <p:nvPicPr>
          <p:cNvPr id="752" name="Google Shape;752;ge472848fcc_2_1526"/>
          <p:cNvPicPr preferRelativeResize="0"/>
          <p:nvPr/>
        </p:nvPicPr>
        <p:blipFill>
          <a:blip r:embed="rId4">
            <a:alphaModFix/>
          </a:blip>
          <a:stretch>
            <a:fillRect/>
          </a:stretch>
        </p:blipFill>
        <p:spPr>
          <a:xfrm>
            <a:off x="1611425" y="2476050"/>
            <a:ext cx="3572325" cy="2253525"/>
          </a:xfrm>
          <a:prstGeom prst="rect">
            <a:avLst/>
          </a:prstGeom>
          <a:noFill/>
          <a:ln>
            <a:noFill/>
          </a:ln>
        </p:spPr>
      </p:pic>
      <p:pic>
        <p:nvPicPr>
          <p:cNvPr id="753" name="Google Shape;753;ge472848fcc_2_1526"/>
          <p:cNvPicPr preferRelativeResize="0"/>
          <p:nvPr/>
        </p:nvPicPr>
        <p:blipFill>
          <a:blip r:embed="rId5">
            <a:alphaModFix/>
          </a:blip>
          <a:stretch>
            <a:fillRect/>
          </a:stretch>
        </p:blipFill>
        <p:spPr>
          <a:xfrm>
            <a:off x="3521720" y="4441837"/>
            <a:ext cx="1358650" cy="1358650"/>
          </a:xfrm>
          <a:prstGeom prst="rect">
            <a:avLst/>
          </a:prstGeom>
          <a:noFill/>
          <a:ln>
            <a:noFill/>
          </a:ln>
        </p:spPr>
      </p:pic>
      <p:pic>
        <p:nvPicPr>
          <p:cNvPr id="754" name="Google Shape;754;ge472848fcc_2_1526"/>
          <p:cNvPicPr preferRelativeResize="0"/>
          <p:nvPr/>
        </p:nvPicPr>
        <p:blipFill>
          <a:blip r:embed="rId6">
            <a:alphaModFix/>
          </a:blip>
          <a:stretch>
            <a:fillRect/>
          </a:stretch>
        </p:blipFill>
        <p:spPr>
          <a:xfrm>
            <a:off x="1574402" y="4648250"/>
            <a:ext cx="1811547" cy="1358650"/>
          </a:xfrm>
          <a:prstGeom prst="rect">
            <a:avLst/>
          </a:prstGeom>
          <a:noFill/>
          <a:ln>
            <a:noFill/>
          </a:ln>
        </p:spPr>
      </p:pic>
      <p:pic>
        <p:nvPicPr>
          <p:cNvPr id="755" name="Google Shape;755;ge472848fcc_2_1526"/>
          <p:cNvPicPr preferRelativeResize="0"/>
          <p:nvPr/>
        </p:nvPicPr>
        <p:blipFill>
          <a:blip r:embed="rId7">
            <a:alphaModFix/>
          </a:blip>
          <a:stretch>
            <a:fillRect/>
          </a:stretch>
        </p:blipFill>
        <p:spPr>
          <a:xfrm>
            <a:off x="5336150" y="2585000"/>
            <a:ext cx="5823375" cy="3109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ge472848fcc_2_1444"/>
          <p:cNvGrpSpPr/>
          <p:nvPr/>
        </p:nvGrpSpPr>
        <p:grpSpPr>
          <a:xfrm>
            <a:off x="1543671" y="1182903"/>
            <a:ext cx="10043774" cy="1025532"/>
            <a:chOff x="1431321" y="2473842"/>
            <a:chExt cx="6566704" cy="670502"/>
          </a:xfrm>
        </p:grpSpPr>
        <p:sp>
          <p:nvSpPr>
            <p:cNvPr id="761" name="Google Shape;761;ge472848fcc_2_1444"/>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2" name="Google Shape;762;ge472848fcc_2_1444"/>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Los coches utilizan ya funciones de seguridad impulsadas por IA. Por ejemplo, la UE ayudó en la financiación del sistema de asistencia a la conducción basado en visión VI-DAS, que detecta posibles situaciones peligrosas y accidentes.</a:t>
              </a:r>
              <a:endParaRPr sz="1100">
                <a:solidFill>
                  <a:srgbClr val="FFFFFF"/>
                </a:solidFill>
                <a:latin typeface="Roboto"/>
                <a:ea typeface="Roboto"/>
                <a:cs typeface="Roboto"/>
                <a:sym typeface="Roboto"/>
              </a:endParaRPr>
            </a:p>
          </p:txBody>
        </p:sp>
        <p:sp>
          <p:nvSpPr>
            <p:cNvPr id="763" name="Google Shape;763;ge472848fcc_2_1444"/>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4" name="Google Shape;764;ge472848fcc_2_1444"/>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5" name="Google Shape;765;ge472848fcc_2_1444"/>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Vehículos</a:t>
              </a:r>
              <a:endParaRPr sz="2400">
                <a:solidFill>
                  <a:srgbClr val="FFFFFF"/>
                </a:solidFill>
                <a:latin typeface="Roboto Light"/>
                <a:ea typeface="Roboto Light"/>
                <a:cs typeface="Roboto Light"/>
                <a:sym typeface="Roboto Light"/>
              </a:endParaRPr>
            </a:p>
          </p:txBody>
        </p:sp>
      </p:grpSp>
      <p:sp>
        <p:nvSpPr>
          <p:cNvPr id="766" name="Google Shape;766;ge472848fcc_2_1444"/>
          <p:cNvSpPr txBox="1"/>
          <p:nvPr/>
        </p:nvSpPr>
        <p:spPr>
          <a:xfrm>
            <a:off x="7575525" y="5563575"/>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Utilizando Visión artificial</a:t>
            </a:r>
            <a:endParaRPr/>
          </a:p>
        </p:txBody>
      </p:sp>
      <p:pic>
        <p:nvPicPr>
          <p:cNvPr id="767" name="Google Shape;767;ge472848fcc_2_1444"/>
          <p:cNvPicPr preferRelativeResize="0"/>
          <p:nvPr/>
        </p:nvPicPr>
        <p:blipFill>
          <a:blip r:embed="rId3">
            <a:alphaModFix/>
          </a:blip>
          <a:stretch>
            <a:fillRect/>
          </a:stretch>
        </p:blipFill>
        <p:spPr>
          <a:xfrm>
            <a:off x="1543675" y="2751867"/>
            <a:ext cx="4286250" cy="2743200"/>
          </a:xfrm>
          <a:prstGeom prst="rect">
            <a:avLst/>
          </a:prstGeom>
          <a:noFill/>
          <a:ln>
            <a:noFill/>
          </a:ln>
        </p:spPr>
      </p:pic>
      <p:pic>
        <p:nvPicPr>
          <p:cNvPr id="768" name="Google Shape;768;ge472848fcc_2_1444"/>
          <p:cNvPicPr preferRelativeResize="0"/>
          <p:nvPr/>
        </p:nvPicPr>
        <p:blipFill>
          <a:blip r:embed="rId4">
            <a:alphaModFix/>
          </a:blip>
          <a:stretch>
            <a:fillRect/>
          </a:stretch>
        </p:blipFill>
        <p:spPr>
          <a:xfrm>
            <a:off x="6040425" y="2777925"/>
            <a:ext cx="4524714" cy="2114434"/>
          </a:xfrm>
          <a:prstGeom prst="rect">
            <a:avLst/>
          </a:prstGeom>
          <a:noFill/>
          <a:ln>
            <a:noFill/>
          </a:ln>
        </p:spPr>
      </p:pic>
      <p:pic>
        <p:nvPicPr>
          <p:cNvPr id="769" name="Google Shape;769;ge472848fcc_2_1444" descr="Coche con relleno sólido"/>
          <p:cNvPicPr preferRelativeResize="0"/>
          <p:nvPr/>
        </p:nvPicPr>
        <p:blipFill rotWithShape="1">
          <a:blip r:embed="rId5">
            <a:alphaModFix/>
          </a:blip>
          <a:srcRect/>
          <a:stretch/>
        </p:blipFill>
        <p:spPr>
          <a:xfrm>
            <a:off x="1653100" y="1302764"/>
            <a:ext cx="785800" cy="785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grpSp>
        <p:nvGrpSpPr>
          <p:cNvPr id="774" name="Google Shape;774;ge472848fcc_2_1540"/>
          <p:cNvGrpSpPr/>
          <p:nvPr/>
        </p:nvGrpSpPr>
        <p:grpSpPr>
          <a:xfrm>
            <a:off x="1543671" y="1182903"/>
            <a:ext cx="10043774" cy="1025532"/>
            <a:chOff x="1431321" y="2473842"/>
            <a:chExt cx="6566704" cy="670502"/>
          </a:xfrm>
        </p:grpSpPr>
        <p:sp>
          <p:nvSpPr>
            <p:cNvPr id="775" name="Google Shape;775;ge472848fcc_2_154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6" name="Google Shape;776;ge472848fcc_2_154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El papel de la Inteligencia Artificial (IA) se convierte en esencial para lograr conseguir los objetivos de marketing en materia de monitorización y seguimiento en redes sociales.</a:t>
              </a:r>
              <a:endParaRPr sz="1100">
                <a:solidFill>
                  <a:srgbClr val="FFFFFF"/>
                </a:solidFill>
                <a:latin typeface="Roboto"/>
                <a:ea typeface="Roboto"/>
                <a:cs typeface="Roboto"/>
                <a:sym typeface="Roboto"/>
              </a:endParaRPr>
            </a:p>
          </p:txBody>
        </p:sp>
        <p:sp>
          <p:nvSpPr>
            <p:cNvPr id="777" name="Google Shape;777;ge472848fcc_2_154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8" name="Google Shape;778;ge472848fcc_2_154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9" name="Google Shape;779;ge472848fcc_2_154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Redes sociales</a:t>
              </a:r>
              <a:endParaRPr sz="2400">
                <a:solidFill>
                  <a:srgbClr val="FFFFFF"/>
                </a:solidFill>
                <a:latin typeface="Roboto Light"/>
                <a:ea typeface="Roboto Light"/>
                <a:cs typeface="Roboto Light"/>
                <a:sym typeface="Roboto Light"/>
              </a:endParaRPr>
            </a:p>
          </p:txBody>
        </p:sp>
      </p:grpSp>
      <p:sp>
        <p:nvSpPr>
          <p:cNvPr id="780" name="Google Shape;780;ge472848fcc_2_1540"/>
          <p:cNvSpPr txBox="1"/>
          <p:nvPr/>
        </p:nvSpPr>
        <p:spPr>
          <a:xfrm>
            <a:off x="1543675" y="2609650"/>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Sistemas publicitarios online</a:t>
            </a:r>
            <a:endParaRPr/>
          </a:p>
        </p:txBody>
      </p:sp>
      <p:pic>
        <p:nvPicPr>
          <p:cNvPr id="781" name="Google Shape;781;ge472848fcc_2_1540" descr="Chateo con relleno sólido"/>
          <p:cNvPicPr preferRelativeResize="0"/>
          <p:nvPr/>
        </p:nvPicPr>
        <p:blipFill rotWithShape="1">
          <a:blip r:embed="rId3">
            <a:alphaModFix/>
          </a:blip>
          <a:srcRect/>
          <a:stretch/>
        </p:blipFill>
        <p:spPr>
          <a:xfrm>
            <a:off x="1705874" y="1360403"/>
            <a:ext cx="656125" cy="670530"/>
          </a:xfrm>
          <a:prstGeom prst="rect">
            <a:avLst/>
          </a:prstGeom>
          <a:noFill/>
          <a:ln>
            <a:noFill/>
          </a:ln>
        </p:spPr>
      </p:pic>
      <p:pic>
        <p:nvPicPr>
          <p:cNvPr id="782" name="Google Shape;782;ge472848fcc_2_1540"/>
          <p:cNvPicPr preferRelativeResize="0"/>
          <p:nvPr/>
        </p:nvPicPr>
        <p:blipFill rotWithShape="1">
          <a:blip r:embed="rId4">
            <a:alphaModFix/>
          </a:blip>
          <a:srcRect l="13775" t="9380" r="17349" b="17338"/>
          <a:stretch/>
        </p:blipFill>
        <p:spPr>
          <a:xfrm>
            <a:off x="1543675" y="4473850"/>
            <a:ext cx="2928026" cy="1869460"/>
          </a:xfrm>
          <a:prstGeom prst="rect">
            <a:avLst/>
          </a:prstGeom>
          <a:noFill/>
          <a:ln>
            <a:noFill/>
          </a:ln>
        </p:spPr>
      </p:pic>
      <p:pic>
        <p:nvPicPr>
          <p:cNvPr id="783" name="Google Shape;783;ge472848fcc_2_1540"/>
          <p:cNvPicPr preferRelativeResize="0"/>
          <p:nvPr/>
        </p:nvPicPr>
        <p:blipFill rotWithShape="1">
          <a:blip r:embed="rId5">
            <a:alphaModFix/>
          </a:blip>
          <a:srcRect b="32714"/>
          <a:stretch/>
        </p:blipFill>
        <p:spPr>
          <a:xfrm>
            <a:off x="4752750" y="2973525"/>
            <a:ext cx="3625625" cy="2410649"/>
          </a:xfrm>
          <a:prstGeom prst="rect">
            <a:avLst/>
          </a:prstGeom>
          <a:noFill/>
          <a:ln>
            <a:noFill/>
          </a:ln>
        </p:spPr>
      </p:pic>
      <p:pic>
        <p:nvPicPr>
          <p:cNvPr id="784" name="Google Shape;784;ge472848fcc_2_1540"/>
          <p:cNvPicPr preferRelativeResize="0"/>
          <p:nvPr/>
        </p:nvPicPr>
        <p:blipFill>
          <a:blip r:embed="rId6">
            <a:alphaModFix/>
          </a:blip>
          <a:stretch>
            <a:fillRect/>
          </a:stretch>
        </p:blipFill>
        <p:spPr>
          <a:xfrm>
            <a:off x="1543675" y="3009850"/>
            <a:ext cx="2928026" cy="1464000"/>
          </a:xfrm>
          <a:prstGeom prst="rect">
            <a:avLst/>
          </a:prstGeom>
          <a:noFill/>
          <a:ln>
            <a:noFill/>
          </a:ln>
        </p:spPr>
      </p:pic>
      <p:sp>
        <p:nvSpPr>
          <p:cNvPr id="785" name="Google Shape;785;ge472848fcc_2_1540"/>
          <p:cNvSpPr txBox="1"/>
          <p:nvPr/>
        </p:nvSpPr>
        <p:spPr>
          <a:xfrm>
            <a:off x="4791475" y="5493625"/>
            <a:ext cx="3476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MX"/>
              <a:t>Etiquetado automático de anuncios</a:t>
            </a:r>
            <a:endParaRPr/>
          </a:p>
          <a:p>
            <a:pPr marL="457200" lvl="0" indent="-317500" algn="l" rtl="0">
              <a:spcBef>
                <a:spcPts val="0"/>
              </a:spcBef>
              <a:spcAft>
                <a:spcPts val="0"/>
              </a:spcAft>
              <a:buSzPts val="1400"/>
              <a:buChar char="-"/>
            </a:pPr>
            <a:r>
              <a:rPr lang="es-MX"/>
              <a:t>Segmento de comportamiento para comprender al público objetivo</a:t>
            </a:r>
            <a:endParaRPr/>
          </a:p>
          <a:p>
            <a:pPr marL="0" lvl="0" indent="0" algn="l" rtl="0">
              <a:spcBef>
                <a:spcPts val="0"/>
              </a:spcBef>
              <a:spcAft>
                <a:spcPts val="0"/>
              </a:spcAft>
              <a:buNone/>
            </a:pPr>
            <a:endParaRPr/>
          </a:p>
        </p:txBody>
      </p:sp>
      <p:sp>
        <p:nvSpPr>
          <p:cNvPr id="786" name="Google Shape;786;ge472848fcc_2_1540"/>
          <p:cNvSpPr txBox="1"/>
          <p:nvPr/>
        </p:nvSpPr>
        <p:spPr>
          <a:xfrm>
            <a:off x="8543450" y="300985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solidFill>
                  <a:srgbClr val="202124"/>
                </a:solidFill>
                <a:highlight>
                  <a:srgbClr val="FFFFFF"/>
                </a:highlight>
              </a:rPr>
              <a:t>Sirven para promocionar tanto una página de </a:t>
            </a:r>
            <a:r>
              <a:rPr lang="es-MX" b="1">
                <a:solidFill>
                  <a:srgbClr val="202124"/>
                </a:solidFill>
                <a:highlight>
                  <a:srgbClr val="FFFFFF"/>
                </a:highlight>
              </a:rPr>
              <a:t>Facebook</a:t>
            </a:r>
            <a:r>
              <a:rPr lang="es-MX">
                <a:solidFill>
                  <a:srgbClr val="202124"/>
                </a:solidFill>
                <a:highlight>
                  <a:srgbClr val="FFFFFF"/>
                </a:highlight>
              </a:rPr>
              <a:t> como material externo y pagando por los clics </a:t>
            </a:r>
            <a:r>
              <a:rPr lang="es-MX" b="1">
                <a:solidFill>
                  <a:srgbClr val="202124"/>
                </a:solidFill>
                <a:highlight>
                  <a:srgbClr val="FFFFFF"/>
                </a:highlight>
              </a:rPr>
              <a:t>que</a:t>
            </a:r>
            <a:r>
              <a:rPr lang="es-MX">
                <a:solidFill>
                  <a:srgbClr val="202124"/>
                </a:solidFill>
                <a:highlight>
                  <a:srgbClr val="FFFFFF"/>
                </a:highlight>
              </a:rPr>
              <a:t> se reciben.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ge472848fcc_2_1460"/>
          <p:cNvGrpSpPr/>
          <p:nvPr/>
        </p:nvGrpSpPr>
        <p:grpSpPr>
          <a:xfrm>
            <a:off x="1543671" y="1182903"/>
            <a:ext cx="10043774" cy="1025532"/>
            <a:chOff x="1431321" y="2473842"/>
            <a:chExt cx="6566704" cy="670502"/>
          </a:xfrm>
        </p:grpSpPr>
        <p:sp>
          <p:nvSpPr>
            <p:cNvPr id="792" name="Google Shape;792;ge472848fcc_2_146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ge472848fcc_2_146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Cámaras termográficas instaladas en los aeropuerto. Ayuda a reconocer una infección de los pulmones a partir de una prueba llamada tomografía computarizada. También se ha utilizado para proporcionar datos para rastrear la propagación de la enfermedad.</a:t>
              </a:r>
              <a:endParaRPr sz="1100">
                <a:solidFill>
                  <a:srgbClr val="FFFFFF"/>
                </a:solidFill>
                <a:latin typeface="Roboto"/>
                <a:ea typeface="Roboto"/>
                <a:cs typeface="Roboto"/>
                <a:sym typeface="Roboto"/>
              </a:endParaRPr>
            </a:p>
          </p:txBody>
        </p:sp>
        <p:sp>
          <p:nvSpPr>
            <p:cNvPr id="794" name="Google Shape;794;ge472848fcc_2_146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ge472848fcc_2_146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ge472848fcc_2_146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Lucha contra la Covid-19</a:t>
              </a:r>
              <a:endParaRPr sz="2400">
                <a:solidFill>
                  <a:srgbClr val="FFFFFF"/>
                </a:solidFill>
                <a:latin typeface="Roboto Light"/>
                <a:ea typeface="Roboto Light"/>
                <a:cs typeface="Roboto Light"/>
                <a:sym typeface="Roboto Light"/>
              </a:endParaRPr>
            </a:p>
          </p:txBody>
        </p:sp>
      </p:grpSp>
      <p:sp>
        <p:nvSpPr>
          <p:cNvPr id="797" name="Google Shape;797;ge472848fcc_2_1460"/>
          <p:cNvSpPr txBox="1"/>
          <p:nvPr/>
        </p:nvSpPr>
        <p:spPr>
          <a:xfrm>
            <a:off x="7669950" y="2890100"/>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Análisis de imagenes</a:t>
            </a:r>
            <a:endParaRPr/>
          </a:p>
        </p:txBody>
      </p:sp>
      <p:pic>
        <p:nvPicPr>
          <p:cNvPr id="798" name="Google Shape;798;ge472848fcc_2_1460" descr="Corazón con pulso con relleno sólido"/>
          <p:cNvPicPr preferRelativeResize="0"/>
          <p:nvPr/>
        </p:nvPicPr>
        <p:blipFill rotWithShape="1">
          <a:blip r:embed="rId3">
            <a:alphaModFix/>
          </a:blip>
          <a:srcRect/>
          <a:stretch/>
        </p:blipFill>
        <p:spPr>
          <a:xfrm>
            <a:off x="1611436" y="1334373"/>
            <a:ext cx="768262" cy="789139"/>
          </a:xfrm>
          <a:prstGeom prst="rect">
            <a:avLst/>
          </a:prstGeom>
          <a:noFill/>
          <a:ln>
            <a:noFill/>
          </a:ln>
        </p:spPr>
      </p:pic>
      <p:pic>
        <p:nvPicPr>
          <p:cNvPr id="799" name="Google Shape;799;ge472848fcc_2_1460"/>
          <p:cNvPicPr preferRelativeResize="0"/>
          <p:nvPr/>
        </p:nvPicPr>
        <p:blipFill rotWithShape="1">
          <a:blip r:embed="rId4">
            <a:alphaModFix/>
          </a:blip>
          <a:srcRect t="6768"/>
          <a:stretch/>
        </p:blipFill>
        <p:spPr>
          <a:xfrm>
            <a:off x="1981925" y="2550349"/>
            <a:ext cx="5427049" cy="2846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grpSp>
        <p:nvGrpSpPr>
          <p:cNvPr id="804" name="Google Shape;804;ge472848fcc_2_1482"/>
          <p:cNvGrpSpPr/>
          <p:nvPr/>
        </p:nvGrpSpPr>
        <p:grpSpPr>
          <a:xfrm>
            <a:off x="1543671" y="1182903"/>
            <a:ext cx="10043774" cy="1025532"/>
            <a:chOff x="1431321" y="2473842"/>
            <a:chExt cx="6566704" cy="670502"/>
          </a:xfrm>
        </p:grpSpPr>
        <p:sp>
          <p:nvSpPr>
            <p:cNvPr id="805" name="Google Shape;805;ge472848fcc_2_148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ge472848fcc_2_1482"/>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Los sistemas de inteligencia artificial pueden ayudar a reconocer y luchar contra los ciberataques y otras amenazas en línea basándose en los datos que reciben continuamente, reconociendo patrones e impidiendo los ataques. </a:t>
              </a:r>
              <a:endParaRPr sz="1100">
                <a:solidFill>
                  <a:srgbClr val="FFFFFF"/>
                </a:solidFill>
                <a:latin typeface="Roboto"/>
                <a:ea typeface="Roboto"/>
                <a:cs typeface="Roboto"/>
                <a:sym typeface="Roboto"/>
              </a:endParaRPr>
            </a:p>
          </p:txBody>
        </p:sp>
        <p:sp>
          <p:nvSpPr>
            <p:cNvPr id="807" name="Google Shape;807;ge472848fcc_2_1482"/>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8" name="Google Shape;808;ge472848fcc_2_148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9" name="Google Shape;809;ge472848fcc_2_1482"/>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Ciberseguridad</a:t>
              </a:r>
              <a:endParaRPr sz="2400">
                <a:solidFill>
                  <a:srgbClr val="FFFFFF"/>
                </a:solidFill>
                <a:latin typeface="Roboto Light"/>
                <a:ea typeface="Roboto Light"/>
                <a:cs typeface="Roboto Light"/>
                <a:sym typeface="Roboto Light"/>
              </a:endParaRPr>
            </a:p>
          </p:txBody>
        </p:sp>
      </p:grpSp>
      <p:pic>
        <p:nvPicPr>
          <p:cNvPr id="810" name="Google Shape;810;ge472848fcc_2_1482" descr="Marca de escudo con relleno sólido"/>
          <p:cNvPicPr preferRelativeResize="0"/>
          <p:nvPr/>
        </p:nvPicPr>
        <p:blipFill rotWithShape="1">
          <a:blip r:embed="rId3">
            <a:alphaModFix/>
          </a:blip>
          <a:srcRect/>
          <a:stretch/>
        </p:blipFill>
        <p:spPr>
          <a:xfrm>
            <a:off x="1625617" y="1291330"/>
            <a:ext cx="839725" cy="839750"/>
          </a:xfrm>
          <a:prstGeom prst="rect">
            <a:avLst/>
          </a:prstGeom>
          <a:noFill/>
          <a:ln>
            <a:noFill/>
          </a:ln>
        </p:spPr>
      </p:pic>
      <p:pic>
        <p:nvPicPr>
          <p:cNvPr id="811" name="Google Shape;811;ge472848fcc_2_1482"/>
          <p:cNvPicPr preferRelativeResize="0"/>
          <p:nvPr/>
        </p:nvPicPr>
        <p:blipFill>
          <a:blip r:embed="rId4">
            <a:alphaModFix/>
          </a:blip>
          <a:stretch>
            <a:fillRect/>
          </a:stretch>
        </p:blipFill>
        <p:spPr>
          <a:xfrm>
            <a:off x="1865727" y="2461500"/>
            <a:ext cx="4230275" cy="2820200"/>
          </a:xfrm>
          <a:prstGeom prst="rect">
            <a:avLst/>
          </a:prstGeom>
          <a:noFill/>
          <a:ln>
            <a:noFill/>
          </a:ln>
        </p:spPr>
      </p:pic>
      <p:pic>
        <p:nvPicPr>
          <p:cNvPr id="812" name="Google Shape;812;ge472848fcc_2_1482"/>
          <p:cNvPicPr preferRelativeResize="0"/>
          <p:nvPr/>
        </p:nvPicPr>
        <p:blipFill rotWithShape="1">
          <a:blip r:embed="rId5">
            <a:alphaModFix/>
          </a:blip>
          <a:srcRect t="35387"/>
          <a:stretch/>
        </p:blipFill>
        <p:spPr>
          <a:xfrm>
            <a:off x="6623350" y="2461500"/>
            <a:ext cx="4526450" cy="3706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e66ba84907_0_0"/>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grpSp>
        <p:nvGrpSpPr>
          <p:cNvPr id="818" name="Google Shape;818;ge66ba84907_0_0"/>
          <p:cNvGrpSpPr/>
          <p:nvPr/>
        </p:nvGrpSpPr>
        <p:grpSpPr>
          <a:xfrm>
            <a:off x="1772153" y="1700849"/>
            <a:ext cx="2804209" cy="3897038"/>
            <a:chOff x="1118229" y="283725"/>
            <a:chExt cx="2090821" cy="4076400"/>
          </a:xfrm>
        </p:grpSpPr>
        <p:sp>
          <p:nvSpPr>
            <p:cNvPr id="819" name="Google Shape;819;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0" name="Google Shape;820;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1" name="Google Shape;821;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Medicina y Salud</a:t>
              </a:r>
              <a:endParaRPr sz="1600">
                <a:solidFill>
                  <a:srgbClr val="1D7E74"/>
                </a:solidFill>
                <a:latin typeface="Roboto Medium"/>
                <a:ea typeface="Roboto Medium"/>
                <a:cs typeface="Roboto Medium"/>
                <a:sym typeface="Roboto Medium"/>
              </a:endParaRPr>
            </a:p>
          </p:txBody>
        </p:sp>
        <p:sp>
          <p:nvSpPr>
            <p:cNvPr id="822" name="Google Shape;822;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3" name="Google Shape;823;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Monitorización inteligente de pacientes.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Análisis y procesado de imágenes.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Detección de patrones clínicos en señales biomédicas.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Ayuda al diagnóstico y pronóstico de estados de salud.</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Asesoramiento de actividad deportiva.</a:t>
              </a:r>
              <a:endParaRPr sz="1100">
                <a:solidFill>
                  <a:srgbClr val="FFFFFF"/>
                </a:solidFill>
                <a:latin typeface="Roboto"/>
                <a:ea typeface="Roboto"/>
                <a:cs typeface="Roboto"/>
                <a:sym typeface="Roboto"/>
              </a:endParaRPr>
            </a:p>
          </p:txBody>
        </p:sp>
      </p:grpSp>
      <p:grpSp>
        <p:nvGrpSpPr>
          <p:cNvPr id="824" name="Google Shape;824;ge66ba84907_0_0"/>
          <p:cNvGrpSpPr/>
          <p:nvPr/>
        </p:nvGrpSpPr>
        <p:grpSpPr>
          <a:xfrm>
            <a:off x="4706978" y="1700849"/>
            <a:ext cx="2804209" cy="3897038"/>
            <a:chOff x="1118229" y="283725"/>
            <a:chExt cx="2090821" cy="4076400"/>
          </a:xfrm>
        </p:grpSpPr>
        <p:sp>
          <p:nvSpPr>
            <p:cNvPr id="825" name="Google Shape;825;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Economía</a:t>
              </a:r>
              <a:endParaRPr sz="1600">
                <a:solidFill>
                  <a:srgbClr val="1D7E74"/>
                </a:solidFill>
                <a:latin typeface="Roboto Medium"/>
                <a:ea typeface="Roboto Medium"/>
                <a:cs typeface="Roboto Medium"/>
                <a:sym typeface="Roboto Medium"/>
              </a:endParaRPr>
            </a:p>
          </p:txBody>
        </p:sp>
        <p:sp>
          <p:nvSpPr>
            <p:cNvPr id="828" name="Google Shape;828;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9" name="Google Shape;829;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Tratamiento de la información financiera.</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Estimación de riesgos y rentabilidad de productos financieros.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Previsión de la evolución de los precios.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Predicción de los mercados financieros.</a:t>
              </a:r>
              <a:endParaRPr sz="1100">
                <a:solidFill>
                  <a:srgbClr val="FFFFFF"/>
                </a:solidFill>
                <a:latin typeface="Roboto"/>
                <a:ea typeface="Roboto"/>
                <a:cs typeface="Roboto"/>
                <a:sym typeface="Roboto"/>
              </a:endParaRPr>
            </a:p>
          </p:txBody>
        </p:sp>
      </p:grpSp>
      <p:grpSp>
        <p:nvGrpSpPr>
          <p:cNvPr id="830" name="Google Shape;830;ge66ba84907_0_0"/>
          <p:cNvGrpSpPr/>
          <p:nvPr/>
        </p:nvGrpSpPr>
        <p:grpSpPr>
          <a:xfrm>
            <a:off x="7615653" y="1700849"/>
            <a:ext cx="2804209" cy="3897038"/>
            <a:chOff x="1118229" y="283725"/>
            <a:chExt cx="2090821" cy="4076400"/>
          </a:xfrm>
        </p:grpSpPr>
        <p:sp>
          <p:nvSpPr>
            <p:cNvPr id="831" name="Google Shape;831;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2" name="Google Shape;832;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Logística y Transporte</a:t>
              </a:r>
              <a:endParaRPr sz="1600">
                <a:solidFill>
                  <a:srgbClr val="1D7E74"/>
                </a:solidFill>
                <a:latin typeface="Roboto Medium"/>
                <a:ea typeface="Roboto Medium"/>
                <a:cs typeface="Roboto Medium"/>
                <a:sym typeface="Roboto Medium"/>
              </a:endParaRPr>
            </a:p>
          </p:txBody>
        </p:sp>
        <p:sp>
          <p:nvSpPr>
            <p:cNvPr id="834" name="Google Shape;834;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Evitar colisiones o atascos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Optimización de tráfico</a:t>
              </a:r>
              <a:endParaRPr sz="1100">
                <a:solidFill>
                  <a:srgbClr val="FFFFFF"/>
                </a:solidFill>
                <a:latin typeface="Roboto"/>
                <a:ea typeface="Roboto"/>
                <a:cs typeface="Roboto"/>
                <a:sym typeface="Roboto"/>
              </a:endParaRPr>
            </a:p>
            <a:p>
              <a:pPr marL="609600" lvl="0" indent="0" algn="l" rtl="0">
                <a:lnSpc>
                  <a:spcPct val="115000"/>
                </a:lnSpc>
                <a:spcBef>
                  <a:spcPts val="0"/>
                </a:spcBef>
                <a:spcAft>
                  <a:spcPts val="0"/>
                </a:spcAft>
                <a:buNone/>
              </a:pPr>
              <a:endParaRPr sz="1100">
                <a:solidFill>
                  <a:srgbClr val="FFFFFF"/>
                </a:solidFill>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ge66ba84907_0_288"/>
          <p:cNvGrpSpPr/>
          <p:nvPr/>
        </p:nvGrpSpPr>
        <p:grpSpPr>
          <a:xfrm>
            <a:off x="1772153" y="1700849"/>
            <a:ext cx="2804209" cy="3897038"/>
            <a:chOff x="1118229" y="283725"/>
            <a:chExt cx="2090821" cy="4076400"/>
          </a:xfrm>
        </p:grpSpPr>
        <p:sp>
          <p:nvSpPr>
            <p:cNvPr id="841" name="Google Shape;841;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2" name="Google Shape;842;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3" name="Google Shape;843;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Climatología</a:t>
              </a:r>
              <a:endParaRPr sz="1600">
                <a:solidFill>
                  <a:srgbClr val="1D7E74"/>
                </a:solidFill>
                <a:latin typeface="Roboto Medium"/>
                <a:ea typeface="Roboto Medium"/>
                <a:cs typeface="Roboto Medium"/>
                <a:sym typeface="Roboto Medium"/>
              </a:endParaRPr>
            </a:p>
          </p:txBody>
        </p:sp>
        <p:sp>
          <p:nvSpPr>
            <p:cNvPr id="844" name="Google Shape;844;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5" name="Google Shape;845;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Predicción de fenómenos naturales.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Estimación del tiempo.</a:t>
              </a:r>
              <a:endParaRPr sz="1100">
                <a:solidFill>
                  <a:srgbClr val="FFFFFF"/>
                </a:solidFill>
                <a:latin typeface="Roboto"/>
                <a:ea typeface="Roboto"/>
                <a:cs typeface="Roboto"/>
                <a:sym typeface="Roboto"/>
              </a:endParaRPr>
            </a:p>
          </p:txBody>
        </p:sp>
      </p:grpSp>
      <p:grpSp>
        <p:nvGrpSpPr>
          <p:cNvPr id="846" name="Google Shape;846;ge66ba84907_0_288"/>
          <p:cNvGrpSpPr/>
          <p:nvPr/>
        </p:nvGrpSpPr>
        <p:grpSpPr>
          <a:xfrm>
            <a:off x="4706978" y="1700849"/>
            <a:ext cx="2804209" cy="3897038"/>
            <a:chOff x="1118229" y="283725"/>
            <a:chExt cx="2090821" cy="4076400"/>
          </a:xfrm>
        </p:grpSpPr>
        <p:sp>
          <p:nvSpPr>
            <p:cNvPr id="847" name="Google Shape;847;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8" name="Google Shape;848;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9" name="Google Shape;849;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Agrícolas</a:t>
              </a:r>
              <a:endParaRPr sz="1600">
                <a:solidFill>
                  <a:srgbClr val="1D7E74"/>
                </a:solidFill>
                <a:latin typeface="Roboto Medium"/>
                <a:ea typeface="Roboto Medium"/>
                <a:cs typeface="Roboto Medium"/>
                <a:sym typeface="Roboto Medium"/>
              </a:endParaRPr>
            </a:p>
          </p:txBody>
        </p:sp>
        <p:sp>
          <p:nvSpPr>
            <p:cNvPr id="850" name="Google Shape;850;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1" name="Google Shape;851;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Plataformas que por medio de análisis predictivos, mejoran los rendimientos agrícolas y advierten de impactos ambientales diversos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Flotas de drones capaces de plantar árboles para combatir la deforestación </a:t>
              </a:r>
              <a:endParaRPr sz="1100">
                <a:solidFill>
                  <a:srgbClr val="FFFFFF"/>
                </a:solidFill>
                <a:latin typeface="Roboto"/>
                <a:ea typeface="Roboto"/>
                <a:cs typeface="Roboto"/>
                <a:sym typeface="Roboto"/>
              </a:endParaRPr>
            </a:p>
          </p:txBody>
        </p:sp>
      </p:grpSp>
      <p:grpSp>
        <p:nvGrpSpPr>
          <p:cNvPr id="852" name="Google Shape;852;ge66ba84907_0_288"/>
          <p:cNvGrpSpPr/>
          <p:nvPr/>
        </p:nvGrpSpPr>
        <p:grpSpPr>
          <a:xfrm>
            <a:off x="7615653" y="1700849"/>
            <a:ext cx="2804209" cy="3897038"/>
            <a:chOff x="1118229" y="283725"/>
            <a:chExt cx="2090821" cy="4076400"/>
          </a:xfrm>
        </p:grpSpPr>
        <p:sp>
          <p:nvSpPr>
            <p:cNvPr id="853" name="Google Shape;853;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4" name="Google Shape;854;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5" name="Google Shape;855;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Biología</a:t>
              </a:r>
              <a:endParaRPr sz="1600">
                <a:solidFill>
                  <a:srgbClr val="1D7E74"/>
                </a:solidFill>
                <a:latin typeface="Roboto Medium"/>
                <a:ea typeface="Roboto Medium"/>
                <a:cs typeface="Roboto Medium"/>
                <a:sym typeface="Roboto Medium"/>
              </a:endParaRPr>
            </a:p>
          </p:txBody>
        </p:sp>
        <p:sp>
          <p:nvSpPr>
            <p:cNvPr id="856" name="Google Shape;856;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7" name="Google Shape;857;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Analizador de ADN.</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Elaboraciones de modelos biológicos.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Seguimiento de los comportamientos de diversos organismos.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Desarrollo de embriones.</a:t>
              </a:r>
              <a:endParaRPr sz="1100">
                <a:solidFill>
                  <a:srgbClr val="FFFFFF"/>
                </a:solidFill>
                <a:latin typeface="Roboto"/>
                <a:ea typeface="Roboto"/>
                <a:cs typeface="Roboto"/>
                <a:sym typeface="Roboto"/>
              </a:endParaRPr>
            </a:p>
          </p:txBody>
        </p:sp>
      </p:grpSp>
      <p:sp>
        <p:nvSpPr>
          <p:cNvPr id="858" name="Google Shape;858;ge66ba84907_0_288"/>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ge66ba84907_0_310"/>
          <p:cNvGrpSpPr/>
          <p:nvPr/>
        </p:nvGrpSpPr>
        <p:grpSpPr>
          <a:xfrm>
            <a:off x="1772153" y="1700849"/>
            <a:ext cx="2804209" cy="3897038"/>
            <a:chOff x="1118229" y="283725"/>
            <a:chExt cx="2090821" cy="4076400"/>
          </a:xfrm>
        </p:grpSpPr>
        <p:sp>
          <p:nvSpPr>
            <p:cNvPr id="864" name="Google Shape;864;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5" name="Google Shape;865;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6" name="Google Shape;866;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Educación</a:t>
              </a:r>
              <a:endParaRPr sz="1600">
                <a:solidFill>
                  <a:srgbClr val="1D7E74"/>
                </a:solidFill>
                <a:latin typeface="Roboto Medium"/>
                <a:ea typeface="Roboto Medium"/>
                <a:cs typeface="Roboto Medium"/>
                <a:sym typeface="Roboto Medium"/>
              </a:endParaRPr>
            </a:p>
          </p:txBody>
        </p:sp>
        <p:sp>
          <p:nvSpPr>
            <p:cNvPr id="867" name="Google Shape;867;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8" name="Google Shape;868;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Gestión de estudiantes.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 Detección de las dificultades de un estudiante y ayuda en su desarrollo.</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Sugerir nuevos cursos o crear ofertas personalizadas para optimizar el aprendizaje</a:t>
              </a:r>
              <a:endParaRPr sz="1100">
                <a:solidFill>
                  <a:srgbClr val="FFFFFF"/>
                </a:solidFill>
                <a:latin typeface="Roboto"/>
                <a:ea typeface="Roboto"/>
                <a:cs typeface="Roboto"/>
                <a:sym typeface="Roboto"/>
              </a:endParaRPr>
            </a:p>
          </p:txBody>
        </p:sp>
      </p:grpSp>
      <p:grpSp>
        <p:nvGrpSpPr>
          <p:cNvPr id="869" name="Google Shape;869;ge66ba84907_0_310"/>
          <p:cNvGrpSpPr/>
          <p:nvPr/>
        </p:nvGrpSpPr>
        <p:grpSpPr>
          <a:xfrm>
            <a:off x="4706978" y="1700849"/>
            <a:ext cx="2804209" cy="3897038"/>
            <a:chOff x="1118229" y="283725"/>
            <a:chExt cx="2090821" cy="4076400"/>
          </a:xfrm>
        </p:grpSpPr>
        <p:sp>
          <p:nvSpPr>
            <p:cNvPr id="870" name="Google Shape;870;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1" name="Google Shape;871;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2" name="Google Shape;872;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Comercial</a:t>
              </a:r>
              <a:endParaRPr sz="1600">
                <a:solidFill>
                  <a:srgbClr val="1D7E74"/>
                </a:solidFill>
                <a:latin typeface="Roboto Medium"/>
                <a:ea typeface="Roboto Medium"/>
                <a:cs typeface="Roboto Medium"/>
                <a:sym typeface="Roboto Medium"/>
              </a:endParaRPr>
            </a:p>
          </p:txBody>
        </p:sp>
        <p:sp>
          <p:nvSpPr>
            <p:cNvPr id="873" name="Google Shape;873;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4" name="Google Shape;874;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Pronóstico de ventas y elegir el producto adecuado para recomendarselo al cliente (Amazon, ebay, mercadolibre...)</a:t>
              </a:r>
              <a:endParaRPr sz="1100">
                <a:solidFill>
                  <a:srgbClr val="FFFFFF"/>
                </a:solidFill>
                <a:latin typeface="Roboto"/>
                <a:ea typeface="Roboto"/>
                <a:cs typeface="Roboto"/>
                <a:sym typeface="Roboto"/>
              </a:endParaRPr>
            </a:p>
          </p:txBody>
        </p:sp>
      </p:grpSp>
      <p:grpSp>
        <p:nvGrpSpPr>
          <p:cNvPr id="875" name="Google Shape;875;ge66ba84907_0_310"/>
          <p:cNvGrpSpPr/>
          <p:nvPr/>
        </p:nvGrpSpPr>
        <p:grpSpPr>
          <a:xfrm>
            <a:off x="7615653" y="1700849"/>
            <a:ext cx="2804209" cy="3897038"/>
            <a:chOff x="1118229" y="283725"/>
            <a:chExt cx="2090821" cy="4076400"/>
          </a:xfrm>
        </p:grpSpPr>
        <p:sp>
          <p:nvSpPr>
            <p:cNvPr id="876" name="Google Shape;876;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7" name="Google Shape;877;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8" name="Google Shape;878;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Asistentes Personales</a:t>
              </a:r>
              <a:endParaRPr sz="1600">
                <a:solidFill>
                  <a:srgbClr val="1D7E74"/>
                </a:solidFill>
                <a:latin typeface="Roboto Medium"/>
                <a:ea typeface="Roboto Medium"/>
                <a:cs typeface="Roboto Medium"/>
                <a:sym typeface="Roboto Medium"/>
              </a:endParaRPr>
            </a:p>
          </p:txBody>
        </p:sp>
        <p:sp>
          <p:nvSpPr>
            <p:cNvPr id="879" name="Google Shape;879;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0" name="Google Shape;880;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Chatbots interactivos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de contenidos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de productos, restaurantes, hoteles, servicios, espectáculos, según nuestro historial de búsquedas.</a:t>
              </a:r>
              <a:endParaRPr sz="1100">
                <a:solidFill>
                  <a:srgbClr val="FFFFFF"/>
                </a:solidFill>
                <a:latin typeface="Roboto"/>
                <a:ea typeface="Roboto"/>
                <a:cs typeface="Roboto"/>
                <a:sym typeface="Roboto"/>
              </a:endParaRPr>
            </a:p>
          </p:txBody>
        </p:sp>
      </p:grpSp>
      <p:sp>
        <p:nvSpPr>
          <p:cNvPr id="881" name="Google Shape;881;ge66ba84907_0_310"/>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ge66ba84907_0_461"/>
          <p:cNvGrpSpPr/>
          <p:nvPr/>
        </p:nvGrpSpPr>
        <p:grpSpPr>
          <a:xfrm>
            <a:off x="1626571" y="416838"/>
            <a:ext cx="2592735" cy="1689831"/>
            <a:chOff x="3071457" y="2013875"/>
            <a:chExt cx="1944600" cy="1569600"/>
          </a:xfrm>
        </p:grpSpPr>
        <p:sp>
          <p:nvSpPr>
            <p:cNvPr id="147" name="Google Shape;147;ge66ba84907_0_461"/>
            <p:cNvSpPr/>
            <p:nvPr/>
          </p:nvSpPr>
          <p:spPr>
            <a:xfrm rot="10800000" flipH="1">
              <a:off x="3071457" y="2013875"/>
              <a:ext cx="1944600" cy="1569600"/>
            </a:xfrm>
            <a:prstGeom prst="round2DiagRect">
              <a:avLst>
                <a:gd name="adj1" fmla="val 0"/>
                <a:gd name="adj2" fmla="val 17764"/>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ge66ba84907_0_461"/>
            <p:cNvSpPr txBox="1"/>
            <p:nvPr/>
          </p:nvSpPr>
          <p:spPr>
            <a:xfrm>
              <a:off x="3316102" y="2149167"/>
              <a:ext cx="1451700" cy="4599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Howard Gardner’s NilssonHoward Gardner’s</a:t>
              </a:r>
              <a:endParaRPr sz="1500">
                <a:solidFill>
                  <a:srgbClr val="FFFFFF"/>
                </a:solidFill>
                <a:latin typeface="Roboto"/>
                <a:ea typeface="Roboto"/>
                <a:cs typeface="Roboto"/>
                <a:sym typeface="Roboto"/>
              </a:endParaRPr>
            </a:p>
          </p:txBody>
        </p:sp>
        <p:sp>
          <p:nvSpPr>
            <p:cNvPr id="149" name="Google Shape;149;ge66ba84907_0_461"/>
            <p:cNvSpPr txBox="1"/>
            <p:nvPr/>
          </p:nvSpPr>
          <p:spPr>
            <a:xfrm>
              <a:off x="3210550" y="2435278"/>
              <a:ext cx="1737600" cy="5124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Cognición y Educación en la Universidad de Harvard.</a:t>
              </a:r>
              <a:endParaRPr sz="1500">
                <a:solidFill>
                  <a:srgbClr val="FFFFFF"/>
                </a:solidFill>
                <a:latin typeface="Roboto"/>
                <a:ea typeface="Roboto"/>
                <a:cs typeface="Roboto"/>
                <a:sym typeface="Roboto"/>
              </a:endParaRPr>
            </a:p>
          </p:txBody>
        </p:sp>
      </p:grpSp>
      <p:grpSp>
        <p:nvGrpSpPr>
          <p:cNvPr id="150" name="Google Shape;150;ge66ba84907_0_461"/>
          <p:cNvGrpSpPr/>
          <p:nvPr/>
        </p:nvGrpSpPr>
        <p:grpSpPr>
          <a:xfrm>
            <a:off x="4219289" y="416851"/>
            <a:ext cx="7300119" cy="1689831"/>
            <a:chOff x="5109919" y="2013875"/>
            <a:chExt cx="3001200" cy="1569600"/>
          </a:xfrm>
        </p:grpSpPr>
        <p:sp>
          <p:nvSpPr>
            <p:cNvPr id="151" name="Google Shape;151;ge66ba84907_0_461"/>
            <p:cNvSpPr/>
            <p:nvPr/>
          </p:nvSpPr>
          <p:spPr>
            <a:xfrm>
              <a:off x="5109919" y="2013875"/>
              <a:ext cx="3001200" cy="1569600"/>
            </a:xfrm>
            <a:prstGeom prst="round2DiagRect">
              <a:avLst>
                <a:gd name="adj1" fmla="val 0"/>
                <a:gd name="adj2" fmla="val 17764"/>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52" name="Google Shape;152;ge66ba84907_0_461"/>
            <p:cNvSpPr txBox="1"/>
            <p:nvPr/>
          </p:nvSpPr>
          <p:spPr>
            <a:xfrm>
              <a:off x="5141749" y="2123538"/>
              <a:ext cx="24171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 de Inteligencia</a:t>
              </a:r>
              <a:endParaRPr sz="1600">
                <a:solidFill>
                  <a:srgbClr val="FFFFFF"/>
                </a:solidFill>
                <a:latin typeface="Roboto"/>
                <a:ea typeface="Roboto"/>
                <a:cs typeface="Roboto"/>
                <a:sym typeface="Roboto"/>
              </a:endParaRPr>
            </a:p>
          </p:txBody>
        </p:sp>
        <p:sp>
          <p:nvSpPr>
            <p:cNvPr id="153" name="Google Shape;153;ge66ba84907_0_461"/>
            <p:cNvSpPr txBox="1"/>
            <p:nvPr/>
          </p:nvSpPr>
          <p:spPr>
            <a:xfrm>
              <a:off x="5169241" y="2475140"/>
              <a:ext cx="28185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s-MX" sz="1500">
                  <a:solidFill>
                    <a:schemeClr val="lt1"/>
                  </a:solidFill>
                  <a:latin typeface="Roboto"/>
                  <a:ea typeface="Roboto"/>
                  <a:cs typeface="Roboto"/>
                  <a:sym typeface="Roboto"/>
                </a:rPr>
                <a:t>"La inteligencia es la capacidad de resolver problemas o de crear productos que se valoren dentro de uno o más entornos culturales".</a:t>
              </a:r>
              <a:endParaRPr>
                <a:solidFill>
                  <a:schemeClr val="lt1"/>
                </a:solidFill>
              </a:endParaRPr>
            </a:p>
            <a:p>
              <a:pPr marL="0" lvl="0" indent="0" algn="l" rtl="0">
                <a:lnSpc>
                  <a:spcPct val="115000"/>
                </a:lnSpc>
                <a:spcBef>
                  <a:spcPts val="2100"/>
                </a:spcBef>
                <a:spcAft>
                  <a:spcPts val="2100"/>
                </a:spcAft>
                <a:buNone/>
              </a:pPr>
              <a:endParaRPr sz="1500">
                <a:solidFill>
                  <a:srgbClr val="FFFFFF"/>
                </a:solidFill>
                <a:latin typeface="Roboto"/>
                <a:ea typeface="Roboto"/>
                <a:cs typeface="Roboto"/>
                <a:sym typeface="Roboto"/>
              </a:endParaRPr>
            </a:p>
          </p:txBody>
        </p:sp>
      </p:grpSp>
      <p:sp>
        <p:nvSpPr>
          <p:cNvPr id="154" name="Google Shape;154;ge66ba84907_0_461"/>
          <p:cNvSpPr txBox="1"/>
          <p:nvPr/>
        </p:nvSpPr>
        <p:spPr>
          <a:xfrm>
            <a:off x="1651938" y="2344575"/>
            <a:ext cx="6313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700" b="1">
                <a:solidFill>
                  <a:srgbClr val="202124"/>
                </a:solidFill>
                <a:highlight>
                  <a:srgbClr val="FFFFFF"/>
                </a:highlight>
              </a:rPr>
              <a:t>Esta Capacidad</a:t>
            </a:r>
            <a:r>
              <a:rPr lang="es-MX" sz="1700">
                <a:solidFill>
                  <a:srgbClr val="202124"/>
                </a:solidFill>
                <a:highlight>
                  <a:srgbClr val="FFFFFF"/>
                </a:highlight>
              </a:rPr>
              <a:t> de resolver problemas se realiza considerando las aptitudes:</a:t>
            </a:r>
            <a:endParaRPr sz="1900"/>
          </a:p>
        </p:txBody>
      </p:sp>
      <p:sp>
        <p:nvSpPr>
          <p:cNvPr id="155" name="Google Shape;155;ge66ba84907_0_461"/>
          <p:cNvSpPr/>
          <p:nvPr/>
        </p:nvSpPr>
        <p:spPr>
          <a:xfrm>
            <a:off x="5642705" y="3420876"/>
            <a:ext cx="2521200" cy="2520900"/>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6" name="Google Shape;156;ge66ba84907_0_461"/>
          <p:cNvGrpSpPr/>
          <p:nvPr/>
        </p:nvGrpSpPr>
        <p:grpSpPr>
          <a:xfrm>
            <a:off x="4255985" y="3252474"/>
            <a:ext cx="1868289" cy="664578"/>
            <a:chOff x="1900218" y="996036"/>
            <a:chExt cx="1882407" cy="669600"/>
          </a:xfrm>
        </p:grpSpPr>
        <p:cxnSp>
          <p:nvCxnSpPr>
            <p:cNvPr id="157" name="Google Shape;157;ge66ba84907_0_461"/>
            <p:cNvCxnSpPr/>
            <p:nvPr/>
          </p:nvCxnSpPr>
          <p:spPr>
            <a:xfrm>
              <a:off x="3438525" y="1309350"/>
              <a:ext cx="344100" cy="344100"/>
            </a:xfrm>
            <a:prstGeom prst="straightConnector1">
              <a:avLst/>
            </a:prstGeom>
            <a:noFill/>
            <a:ln w="19050" cap="flat" cmpd="sng">
              <a:solidFill>
                <a:srgbClr val="0C343D"/>
              </a:solidFill>
              <a:prstDash val="solid"/>
              <a:round/>
              <a:headEnd type="oval" w="med" len="med"/>
              <a:tailEnd type="none" w="sm" len="sm"/>
            </a:ln>
          </p:spPr>
        </p:cxnSp>
        <p:sp>
          <p:nvSpPr>
            <p:cNvPr id="158" name="Google Shape;158;ge66ba84907_0_461"/>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s-MX" sz="2000">
                  <a:latin typeface="Roboto"/>
                  <a:ea typeface="Roboto"/>
                  <a:cs typeface="Roboto"/>
                  <a:sym typeface="Roboto"/>
                </a:rPr>
                <a:t>Percibir</a:t>
              </a:r>
              <a:endParaRPr sz="2000" b="1">
                <a:latin typeface="Roboto"/>
                <a:ea typeface="Roboto"/>
                <a:cs typeface="Roboto"/>
                <a:sym typeface="Roboto"/>
              </a:endParaRPr>
            </a:p>
          </p:txBody>
        </p:sp>
      </p:grpSp>
      <p:grpSp>
        <p:nvGrpSpPr>
          <p:cNvPr id="159" name="Google Shape;159;ge66ba84907_0_461"/>
          <p:cNvGrpSpPr/>
          <p:nvPr/>
        </p:nvGrpSpPr>
        <p:grpSpPr>
          <a:xfrm>
            <a:off x="4255985" y="5392563"/>
            <a:ext cx="1867123" cy="664578"/>
            <a:chOff x="1900218" y="3152297"/>
            <a:chExt cx="1881232" cy="669600"/>
          </a:xfrm>
        </p:grpSpPr>
        <p:cxnSp>
          <p:nvCxnSpPr>
            <p:cNvPr id="160" name="Google Shape;160;ge66ba84907_0_461"/>
            <p:cNvCxnSpPr/>
            <p:nvPr/>
          </p:nvCxnSpPr>
          <p:spPr>
            <a:xfrm rot="10800000" flipH="1">
              <a:off x="3436150" y="3214625"/>
              <a:ext cx="345300" cy="342900"/>
            </a:xfrm>
            <a:prstGeom prst="straightConnector1">
              <a:avLst/>
            </a:prstGeom>
            <a:noFill/>
            <a:ln w="19050" cap="flat" cmpd="sng">
              <a:solidFill>
                <a:srgbClr val="134F5C"/>
              </a:solidFill>
              <a:prstDash val="solid"/>
              <a:round/>
              <a:headEnd type="oval" w="med" len="med"/>
              <a:tailEnd type="none" w="sm" len="sm"/>
            </a:ln>
          </p:spPr>
        </p:cxnSp>
        <p:sp>
          <p:nvSpPr>
            <p:cNvPr id="161" name="Google Shape;161;ge66ba84907_0_461"/>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s-MX" sz="2000">
                  <a:latin typeface="Roboto"/>
                  <a:ea typeface="Roboto"/>
                  <a:cs typeface="Roboto"/>
                  <a:sym typeface="Roboto"/>
                </a:rPr>
                <a:t>Actuar</a:t>
              </a:r>
              <a:endParaRPr sz="2000" b="1">
                <a:latin typeface="Roboto"/>
                <a:ea typeface="Roboto"/>
                <a:cs typeface="Roboto"/>
                <a:sym typeface="Roboto"/>
              </a:endParaRPr>
            </a:p>
          </p:txBody>
        </p:sp>
      </p:grpSp>
      <p:sp>
        <p:nvSpPr>
          <p:cNvPr id="162" name="Google Shape;162;ge66ba84907_0_461"/>
          <p:cNvSpPr/>
          <p:nvPr/>
        </p:nvSpPr>
        <p:spPr>
          <a:xfrm rot="-1800069" flipH="1">
            <a:off x="5567863" y="3342136"/>
            <a:ext cx="2670507" cy="2670507"/>
          </a:xfrm>
          <a:prstGeom prst="blockArc">
            <a:avLst>
              <a:gd name="adj1" fmla="val 14348563"/>
              <a:gd name="adj2" fmla="val 19872341"/>
              <a:gd name="adj3" fmla="val 9100"/>
            </a:avLst>
          </a:prstGeom>
          <a:solidFill>
            <a:srgbClr val="0C343D"/>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63" name="Google Shape;163;ge66ba84907_0_461"/>
          <p:cNvGrpSpPr/>
          <p:nvPr/>
        </p:nvGrpSpPr>
        <p:grpSpPr>
          <a:xfrm>
            <a:off x="7673368" y="5392563"/>
            <a:ext cx="1856300" cy="664578"/>
            <a:chOff x="5343425" y="3152297"/>
            <a:chExt cx="1870327" cy="669600"/>
          </a:xfrm>
        </p:grpSpPr>
        <p:cxnSp>
          <p:nvCxnSpPr>
            <p:cNvPr id="164" name="Google Shape;164;ge66ba84907_0_461"/>
            <p:cNvCxnSpPr/>
            <p:nvPr/>
          </p:nvCxnSpPr>
          <p:spPr>
            <a:xfrm rot="10800000">
              <a:off x="5343425" y="3214625"/>
              <a:ext cx="354900" cy="350100"/>
            </a:xfrm>
            <a:prstGeom prst="straightConnector1">
              <a:avLst/>
            </a:prstGeom>
            <a:noFill/>
            <a:ln w="19050" cap="flat" cmpd="sng">
              <a:solidFill>
                <a:srgbClr val="0C343D"/>
              </a:solidFill>
              <a:prstDash val="solid"/>
              <a:round/>
              <a:headEnd type="oval" w="med" len="med"/>
              <a:tailEnd type="none" w="sm" len="sm"/>
            </a:ln>
          </p:spPr>
        </p:cxnSp>
        <p:sp>
          <p:nvSpPr>
            <p:cNvPr id="165" name="Google Shape;165;ge66ba84907_0_461"/>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s-MX" sz="2000">
                  <a:latin typeface="Roboto"/>
                  <a:ea typeface="Roboto"/>
                  <a:cs typeface="Roboto"/>
                  <a:sym typeface="Roboto"/>
                </a:rPr>
                <a:t>Aprender</a:t>
              </a:r>
              <a:endParaRPr sz="2000" b="1">
                <a:latin typeface="Roboto"/>
                <a:ea typeface="Roboto"/>
                <a:cs typeface="Roboto"/>
                <a:sym typeface="Roboto"/>
              </a:endParaRPr>
            </a:p>
          </p:txBody>
        </p:sp>
      </p:grpSp>
      <p:grpSp>
        <p:nvGrpSpPr>
          <p:cNvPr id="166" name="Google Shape;166;ge66ba84907_0_461"/>
          <p:cNvGrpSpPr/>
          <p:nvPr/>
        </p:nvGrpSpPr>
        <p:grpSpPr>
          <a:xfrm>
            <a:off x="7674708" y="3252475"/>
            <a:ext cx="2095833" cy="664578"/>
            <a:chOff x="5344775" y="996037"/>
            <a:chExt cx="2111670" cy="669600"/>
          </a:xfrm>
        </p:grpSpPr>
        <p:cxnSp>
          <p:nvCxnSpPr>
            <p:cNvPr id="167" name="Google Shape;167;ge66ba84907_0_461"/>
            <p:cNvCxnSpPr/>
            <p:nvPr/>
          </p:nvCxnSpPr>
          <p:spPr>
            <a:xfrm flipH="1">
              <a:off x="5344775" y="1314450"/>
              <a:ext cx="336900" cy="339000"/>
            </a:xfrm>
            <a:prstGeom prst="straightConnector1">
              <a:avLst/>
            </a:prstGeom>
            <a:noFill/>
            <a:ln w="19050" cap="flat" cmpd="sng">
              <a:solidFill>
                <a:srgbClr val="134F5C"/>
              </a:solidFill>
              <a:prstDash val="solid"/>
              <a:round/>
              <a:headEnd type="oval" w="med" len="med"/>
              <a:tailEnd type="none" w="sm" len="sm"/>
            </a:ln>
          </p:spPr>
        </p:cxnSp>
        <p:sp>
          <p:nvSpPr>
            <p:cNvPr id="168" name="Google Shape;168;ge66ba84907_0_461"/>
            <p:cNvSpPr txBox="1"/>
            <p:nvPr/>
          </p:nvSpPr>
          <p:spPr>
            <a:xfrm>
              <a:off x="5718545" y="996037"/>
              <a:ext cx="1737900" cy="669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s-MX" sz="2000">
                  <a:latin typeface="Roboto"/>
                  <a:ea typeface="Roboto"/>
                  <a:cs typeface="Roboto"/>
                  <a:sym typeface="Roboto"/>
                </a:rPr>
                <a:t>Comprender</a:t>
              </a:r>
              <a:endParaRPr sz="2000" b="1">
                <a:latin typeface="Roboto"/>
                <a:ea typeface="Roboto"/>
                <a:cs typeface="Roboto"/>
                <a:sym typeface="Roboto"/>
              </a:endParaRPr>
            </a:p>
          </p:txBody>
        </p:sp>
      </p:grpSp>
      <p:sp>
        <p:nvSpPr>
          <p:cNvPr id="169" name="Google Shape;169;ge66ba84907_0_461"/>
          <p:cNvSpPr txBox="1"/>
          <p:nvPr/>
        </p:nvSpPr>
        <p:spPr>
          <a:xfrm>
            <a:off x="6186863" y="4304891"/>
            <a:ext cx="1432800" cy="7983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s-MX" sz="1600" b="1">
                <a:latin typeface="Roboto"/>
                <a:ea typeface="Roboto"/>
                <a:cs typeface="Roboto"/>
                <a:sym typeface="Roboto"/>
              </a:rPr>
              <a:t>Inteligencia</a:t>
            </a:r>
            <a:endParaRPr sz="1600"/>
          </a:p>
        </p:txBody>
      </p:sp>
      <p:sp>
        <p:nvSpPr>
          <p:cNvPr id="170" name="Google Shape;170;ge66ba84907_0_461"/>
          <p:cNvSpPr/>
          <p:nvPr/>
        </p:nvSpPr>
        <p:spPr>
          <a:xfrm rot="1800069">
            <a:off x="5565678" y="3342136"/>
            <a:ext cx="2670507" cy="2670507"/>
          </a:xfrm>
          <a:prstGeom prst="blockArc">
            <a:avLst>
              <a:gd name="adj1" fmla="val 14545937"/>
              <a:gd name="adj2" fmla="val 19902139"/>
              <a:gd name="adj3" fmla="val 9115"/>
            </a:avLst>
          </a:prstGeom>
          <a:solidFill>
            <a:srgbClr val="134F5C"/>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ge66ba84907_0_461"/>
          <p:cNvSpPr/>
          <p:nvPr/>
        </p:nvSpPr>
        <p:spPr>
          <a:xfrm rot="9000741">
            <a:off x="5560013" y="3341886"/>
            <a:ext cx="2669797" cy="2669797"/>
          </a:xfrm>
          <a:prstGeom prst="blockArc">
            <a:avLst>
              <a:gd name="adj1" fmla="val 18041678"/>
              <a:gd name="adj2" fmla="val 1798478"/>
              <a:gd name="adj3" fmla="val 9595"/>
            </a:avLst>
          </a:prstGeom>
          <a:solidFill>
            <a:srgbClr val="134F5C"/>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ge66ba84907_0_461"/>
          <p:cNvSpPr/>
          <p:nvPr/>
        </p:nvSpPr>
        <p:spPr>
          <a:xfrm rot="-9000741" flipH="1">
            <a:off x="5567378" y="3342631"/>
            <a:ext cx="2669797" cy="2669797"/>
          </a:xfrm>
          <a:prstGeom prst="blockArc">
            <a:avLst>
              <a:gd name="adj1" fmla="val 17967225"/>
              <a:gd name="adj2" fmla="val 1529547"/>
              <a:gd name="adj3" fmla="val 9279"/>
            </a:avLst>
          </a:prstGeom>
          <a:solidFill>
            <a:srgbClr val="0C343D"/>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ge66ba84907_0_461"/>
          <p:cNvSpPr/>
          <p:nvPr/>
        </p:nvSpPr>
        <p:spPr>
          <a:xfrm rot="8100000">
            <a:off x="5512087" y="4504274"/>
            <a:ext cx="360624" cy="360624"/>
          </a:xfrm>
          <a:prstGeom prst="rtTriangle">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ge66ba84907_0_461"/>
          <p:cNvSpPr/>
          <p:nvPr/>
        </p:nvSpPr>
        <p:spPr>
          <a:xfrm rot="-2700000">
            <a:off x="7926555" y="4497166"/>
            <a:ext cx="360624" cy="360624"/>
          </a:xfrm>
          <a:prstGeom prst="rtTriangle">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5" name="Google Shape;175;ge66ba84907_0_461"/>
          <p:cNvSpPr/>
          <p:nvPr/>
        </p:nvSpPr>
        <p:spPr>
          <a:xfrm rot="2700000">
            <a:off x="6718973" y="5700944"/>
            <a:ext cx="360624" cy="360624"/>
          </a:xfrm>
          <a:prstGeom prst="rtTriangle">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ge66ba84907_0_461"/>
          <p:cNvSpPr/>
          <p:nvPr/>
        </p:nvSpPr>
        <p:spPr>
          <a:xfrm rot="-8100000">
            <a:off x="6719660" y="3283342"/>
            <a:ext cx="360624" cy="360624"/>
          </a:xfrm>
          <a:prstGeom prst="rtTriangle">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e472848fcc_2_3144"/>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Importancia de la IA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e472848fcc_2_3160"/>
          <p:cNvSpPr txBox="1">
            <a:spLocks noGrp="1"/>
          </p:cNvSpPr>
          <p:nvPr>
            <p:ph type="subTitle" idx="1"/>
          </p:nvPr>
        </p:nvSpPr>
        <p:spPr>
          <a:xfrm>
            <a:off x="1524000" y="521800"/>
            <a:ext cx="9144000" cy="60951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s-MX"/>
              <a:t>Debido a la disrupción tecnológica y a los cambios constantes, las empresas se sienten presionadas a tener que seguir todas las novedades tecnológicas. </a:t>
            </a:r>
            <a:endParaRPr/>
          </a:p>
          <a:p>
            <a:pPr marL="0" lvl="0" indent="0" algn="l" rtl="0">
              <a:spcBef>
                <a:spcPts val="1000"/>
              </a:spcBef>
              <a:spcAft>
                <a:spcPts val="0"/>
              </a:spcAft>
              <a:buNone/>
            </a:pPr>
            <a:endParaRPr/>
          </a:p>
          <a:p>
            <a:pPr marL="0" lvl="0" indent="0" algn="l" rtl="0">
              <a:spcBef>
                <a:spcPts val="1000"/>
              </a:spcBef>
              <a:spcAft>
                <a:spcPts val="0"/>
              </a:spcAft>
              <a:buNone/>
            </a:pPr>
            <a:r>
              <a:rPr lang="es-MX"/>
              <a:t>No cabe duda de que la inteligencia artificial es la tecnología más importante para las empresas en la actualidad ya que ofrece multitud de oportunidades para el crecimiento. </a:t>
            </a:r>
            <a:endParaRPr/>
          </a:p>
          <a:p>
            <a:pPr marL="0" lvl="0" indent="0" algn="l" rtl="0">
              <a:spcBef>
                <a:spcPts val="1000"/>
              </a:spcBef>
              <a:spcAft>
                <a:spcPts val="0"/>
              </a:spcAft>
              <a:buNone/>
            </a:pPr>
            <a:endParaRPr/>
          </a:p>
          <a:p>
            <a:pPr marL="0" lvl="0" indent="0" algn="l" rtl="0">
              <a:lnSpc>
                <a:spcPct val="115000"/>
              </a:lnSpc>
              <a:spcBef>
                <a:spcPts val="0"/>
              </a:spcBef>
              <a:spcAft>
                <a:spcPts val="0"/>
              </a:spcAft>
              <a:buNone/>
            </a:pPr>
            <a:r>
              <a:rPr lang="es-MX" sz="1200">
                <a:solidFill>
                  <a:srgbClr val="505D68"/>
                </a:solidFill>
                <a:highlight>
                  <a:srgbClr val="FFFFFF"/>
                </a:highlight>
              </a:rPr>
              <a:t>La importancia de la inteligencia artificial en las empresas recae mayormente en el hecho de que, gracias a esta, se pueden optimizar los procesos de negocio y de producción a un nivel sin precedentes en toda la historia.</a:t>
            </a:r>
            <a:endParaRPr sz="1200">
              <a:solidFill>
                <a:srgbClr val="505D68"/>
              </a:solidFill>
              <a:highlight>
                <a:srgbClr val="FFFFFF"/>
              </a:highlight>
            </a:endParaRPr>
          </a:p>
          <a:p>
            <a:pPr marL="0" lvl="0" indent="0" algn="l" rtl="0">
              <a:lnSpc>
                <a:spcPct val="115000"/>
              </a:lnSpc>
              <a:spcBef>
                <a:spcPts val="1200"/>
              </a:spcBef>
              <a:spcAft>
                <a:spcPts val="0"/>
              </a:spcAft>
              <a:buNone/>
            </a:pPr>
            <a:r>
              <a:rPr lang="es-MX" sz="1200">
                <a:solidFill>
                  <a:srgbClr val="505D68"/>
                </a:solidFill>
                <a:highlight>
                  <a:srgbClr val="FFFFFF"/>
                </a:highlight>
              </a:rPr>
              <a:t>De hecho, el 89 % de las compañías proyectan que la IA les será de ayuda para optimizar sus operaciones, mientras que el 74 % calculan que la IA les ayudará a captar nuevos clientes (</a:t>
            </a:r>
            <a:r>
              <a:rPr lang="es-MX" sz="1200" i="1">
                <a:solidFill>
                  <a:srgbClr val="007BFF"/>
                </a:solidFill>
                <a:highlight>
                  <a:srgbClr val="FFFFFF"/>
                </a:highlight>
                <a:uFill>
                  <a:noFill/>
                </a:uFill>
                <a:hlinkClick r:id="rId3">
                  <a:extLst>
                    <a:ext uri="{A12FA001-AC4F-418D-AE19-62706E023703}">
                      <ahyp:hlinkClr xmlns:ahyp="http://schemas.microsoft.com/office/drawing/2018/hyperlinkcolor" val="tx"/>
                    </a:ext>
                  </a:extLst>
                </a:hlinkClick>
              </a:rPr>
              <a:t>Inteligencia Artificial en España</a:t>
            </a:r>
            <a:r>
              <a:rPr lang="es-MX" sz="1200">
                <a:solidFill>
                  <a:srgbClr val="505D68"/>
                </a:solidFill>
                <a:highlight>
                  <a:srgbClr val="FFFFFF"/>
                </a:highlight>
              </a:rPr>
              <a:t> – Ernst &amp; Young).</a:t>
            </a:r>
            <a:endParaRPr sz="1200">
              <a:solidFill>
                <a:srgbClr val="505D68"/>
              </a:solidFill>
              <a:highlight>
                <a:srgbClr val="FFFFFF"/>
              </a:highlight>
            </a:endParaRPr>
          </a:p>
          <a:p>
            <a:pPr marL="0" lvl="0" indent="0" algn="l" rtl="0">
              <a:lnSpc>
                <a:spcPct val="115000"/>
              </a:lnSpc>
              <a:spcBef>
                <a:spcPts val="1200"/>
              </a:spcBef>
              <a:spcAft>
                <a:spcPts val="0"/>
              </a:spcAft>
              <a:buNone/>
            </a:pPr>
            <a:r>
              <a:rPr lang="es-MX" sz="1200">
                <a:solidFill>
                  <a:srgbClr val="505D68"/>
                </a:solidFill>
                <a:highlight>
                  <a:srgbClr val="FFFFFF"/>
                </a:highlight>
              </a:rPr>
              <a:t>Por ejemplo, parte de la importancia de la inteligencia artificial en las empresas pasa porque pueden analizar </a:t>
            </a:r>
            <a:r>
              <a:rPr lang="es-MX" sz="1200">
                <a:solidFill>
                  <a:srgbClr val="007BFF"/>
                </a:solidFill>
                <a:highlight>
                  <a:srgbClr val="FFFFFF"/>
                </a:highlight>
                <a:uFill>
                  <a:noFill/>
                </a:uFill>
                <a:hlinkClick r:id="rId4">
                  <a:extLst>
                    <a:ext uri="{A12FA001-AC4F-418D-AE19-62706E023703}">
                      <ahyp:hlinkClr xmlns:ahyp="http://schemas.microsoft.com/office/drawing/2018/hyperlinkcolor" val="tx"/>
                    </a:ext>
                  </a:extLst>
                </a:hlinkClick>
              </a:rPr>
              <a:t>datos en tiempo real</a:t>
            </a:r>
            <a:r>
              <a:rPr lang="es-MX" sz="1200">
                <a:solidFill>
                  <a:srgbClr val="505D68"/>
                </a:solidFill>
                <a:highlight>
                  <a:srgbClr val="FFFFFF"/>
                </a:highlight>
              </a:rPr>
              <a:t>, desarrollar productos a la medida de cada comprador y personalizar los mensajes comerciales según el conocimiento que tenga la compañía acerca de cada cliente potencial. Acciones como estas son las que están transformando por completo la experiencia de compra de diferentes audiencias en todo el mundo.</a:t>
            </a:r>
            <a:endParaRPr sz="1200">
              <a:solidFill>
                <a:srgbClr val="505D68"/>
              </a:solidFill>
              <a:highlight>
                <a:srgbClr val="FFFFFF"/>
              </a:highlight>
            </a:endParaRPr>
          </a:p>
          <a:p>
            <a:pPr marL="0" lvl="0" indent="0" algn="l" rtl="0">
              <a:lnSpc>
                <a:spcPct val="115000"/>
              </a:lnSpc>
              <a:spcBef>
                <a:spcPts val="1200"/>
              </a:spcBef>
              <a:spcAft>
                <a:spcPts val="0"/>
              </a:spcAft>
              <a:buNone/>
            </a:pPr>
            <a:r>
              <a:rPr lang="es-MX" sz="1200">
                <a:solidFill>
                  <a:srgbClr val="505D68"/>
                </a:solidFill>
                <a:highlight>
                  <a:srgbClr val="FFFFFF"/>
                </a:highlight>
              </a:rPr>
              <a:t>Por otro lado, la inteligencia artificial en las empresas también es importante a nivel interno, ya sea para impulsar la productividad del personal, reducir los márgenes de error o mejorar la toma de decisiones, entre otras cosas.</a:t>
            </a:r>
            <a:endParaRPr sz="1200">
              <a:solidFill>
                <a:srgbClr val="505D68"/>
              </a:solidFill>
              <a:highlight>
                <a:srgbClr val="FFFFFF"/>
              </a:highlight>
            </a:endParaRPr>
          </a:p>
          <a:p>
            <a:pPr marL="0" lvl="0" indent="0" algn="l" rtl="0">
              <a:lnSpc>
                <a:spcPct val="115000"/>
              </a:lnSpc>
              <a:spcBef>
                <a:spcPts val="1200"/>
              </a:spcBef>
              <a:spcAft>
                <a:spcPts val="0"/>
              </a:spcAft>
              <a:buNone/>
            </a:pPr>
            <a:r>
              <a:rPr lang="es-MX" sz="1200">
                <a:solidFill>
                  <a:srgbClr val="505D68"/>
                </a:solidFill>
                <a:highlight>
                  <a:srgbClr val="FFFFFF"/>
                </a:highlight>
              </a:rPr>
              <a:t>Gracias a todos estos beneficios, el 79 % de los gerentes consideran que pueden ser mucho más eficientes si cuentan con el apoyo de la IA (</a:t>
            </a:r>
            <a:r>
              <a:rPr lang="es-MX" sz="1200" i="1">
                <a:solidFill>
                  <a:srgbClr val="007BFF"/>
                </a:solidFill>
                <a:highlight>
                  <a:srgbClr val="FFFFFF"/>
                </a:highlight>
                <a:uFill>
                  <a:noFill/>
                </a:uFill>
                <a:hlinkClick r:id="rId5">
                  <a:extLst>
                    <a:ext uri="{A12FA001-AC4F-418D-AE19-62706E023703}">
                      <ahyp:hlinkClr xmlns:ahyp="http://schemas.microsoft.com/office/drawing/2018/hyperlinkcolor" val="tx"/>
                    </a:ext>
                  </a:extLst>
                </a:hlinkClick>
              </a:rPr>
              <a:t>Artificial intelligence in the real world</a:t>
            </a:r>
            <a:r>
              <a:rPr lang="es-MX" sz="1200">
                <a:solidFill>
                  <a:srgbClr val="505D68"/>
                </a:solidFill>
                <a:highlight>
                  <a:srgbClr val="FFFFFF"/>
                </a:highlight>
              </a:rPr>
              <a:t> – The Economist) y, en esa misma línea, el 84 % de las organizaciones creen que podrían mantener o desarrollar mayores ventajas competitivas si implementan la inteligencia artificial en la empresa (</a:t>
            </a:r>
            <a:r>
              <a:rPr lang="es-MX" sz="1200" i="1">
                <a:solidFill>
                  <a:srgbClr val="007BFF"/>
                </a:solidFill>
                <a:highlight>
                  <a:srgbClr val="FFFFFF"/>
                </a:highlight>
                <a:uFill>
                  <a:noFill/>
                </a:uFill>
                <a:hlinkClick r:id="rId6">
                  <a:extLst>
                    <a:ext uri="{A12FA001-AC4F-418D-AE19-62706E023703}">
                      <ahyp:hlinkClr xmlns:ahyp="http://schemas.microsoft.com/office/drawing/2018/hyperlinkcolor" val="tx"/>
                    </a:ext>
                  </a:extLst>
                </a:hlinkClick>
              </a:rPr>
              <a:t>Reshaping business with artificial intelligence</a:t>
            </a:r>
            <a:r>
              <a:rPr lang="es-MX" sz="1200">
                <a:solidFill>
                  <a:srgbClr val="505D68"/>
                </a:solidFill>
                <a:highlight>
                  <a:srgbClr val="FFFFFF"/>
                </a:highlight>
              </a:rPr>
              <a:t> – MITSloan y BCG).</a:t>
            </a:r>
            <a:endParaRPr/>
          </a:p>
          <a:p>
            <a:pPr marL="0" lvl="0" indent="0" algn="l" rtl="0">
              <a:spcBef>
                <a:spcPts val="1200"/>
              </a:spcBef>
              <a:spcAft>
                <a:spcPts val="0"/>
              </a:spcAft>
              <a:buNone/>
            </a:pPr>
            <a:r>
              <a:rPr lang="es-MX"/>
              <a:t>Por lo tanto, las empresas de todo tipo deberían empezar a estudiar cómo implementar la inteligencia artificial en sus operaciones.</a:t>
            </a:r>
            <a:endParaRPr/>
          </a:p>
          <a:p>
            <a:pPr marL="0" lvl="0" indent="0" algn="l" rtl="0">
              <a:spcBef>
                <a:spcPts val="1000"/>
              </a:spcBef>
              <a:spcAft>
                <a:spcPts val="0"/>
              </a:spcAft>
              <a:buNone/>
            </a:pPr>
            <a:endParaRPr/>
          </a:p>
          <a:p>
            <a:pPr marL="0" lvl="0" indent="0" algn="l" rtl="0">
              <a:spcBef>
                <a:spcPts val="0"/>
              </a:spcBef>
              <a:spcAft>
                <a:spcPts val="0"/>
              </a:spcAft>
              <a:buNone/>
            </a:pPr>
            <a:r>
              <a:rPr lang="es-MX" sz="1620" b="1">
                <a:solidFill>
                  <a:srgbClr val="1F3864"/>
                </a:solidFill>
              </a:rPr>
              <a:t>La IA ha logrado mejorar nuestra vida mediante el uso de agentes inteligentes que realizan tareas rutinarias y repetitivas de una forma más rápida y eficiente.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e472848fcc_2_3149"/>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Desafíos de la IA</a:t>
            </a:r>
            <a:endParaRPr/>
          </a:p>
        </p:txBody>
      </p:sp>
      <p:sp>
        <p:nvSpPr>
          <p:cNvPr id="897" name="Google Shape;897;ge472848fcc_2_3149"/>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e472848fcc_2_3476"/>
          <p:cNvSpPr txBox="1"/>
          <p:nvPr/>
        </p:nvSpPr>
        <p:spPr>
          <a:xfrm flipH="1">
            <a:off x="5620642" y="1162703"/>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0680C3"/>
                </a:solidFill>
                <a:latin typeface="Arial"/>
                <a:ea typeface="Arial"/>
                <a:cs typeface="Arial"/>
                <a:sym typeface="Arial"/>
              </a:rPr>
              <a:t>1</a:t>
            </a:r>
            <a:endParaRPr sz="5400" b="1">
              <a:solidFill>
                <a:srgbClr val="0680C3"/>
              </a:solidFill>
              <a:latin typeface="Arial"/>
              <a:ea typeface="Arial"/>
              <a:cs typeface="Arial"/>
              <a:sym typeface="Arial"/>
            </a:endParaRPr>
          </a:p>
        </p:txBody>
      </p:sp>
      <p:sp>
        <p:nvSpPr>
          <p:cNvPr id="903" name="Google Shape;903;ge472848fcc_2_3476"/>
          <p:cNvSpPr txBox="1"/>
          <p:nvPr/>
        </p:nvSpPr>
        <p:spPr>
          <a:xfrm flipH="1">
            <a:off x="1152178" y="1231250"/>
            <a:ext cx="40992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3F3F3F"/>
                </a:solidFill>
              </a:rPr>
              <a:t>Falta de comprensión de oportunidades y beneficios de la IA</a:t>
            </a:r>
            <a:endParaRPr sz="1400" b="1">
              <a:solidFill>
                <a:srgbClr val="3F3F3F"/>
              </a:solidFill>
              <a:latin typeface="Arial"/>
              <a:ea typeface="Arial"/>
              <a:cs typeface="Arial"/>
              <a:sym typeface="Arial"/>
            </a:endParaRPr>
          </a:p>
        </p:txBody>
      </p:sp>
      <p:sp>
        <p:nvSpPr>
          <p:cNvPr id="904" name="Google Shape;904;ge472848fcc_2_3476"/>
          <p:cNvSpPr/>
          <p:nvPr/>
        </p:nvSpPr>
        <p:spPr>
          <a:xfrm flipH="1">
            <a:off x="5466306" y="1308193"/>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sp>
        <p:nvSpPr>
          <p:cNvPr id="905" name="Google Shape;905;ge472848fcc_2_3476"/>
          <p:cNvSpPr txBox="1"/>
          <p:nvPr/>
        </p:nvSpPr>
        <p:spPr>
          <a:xfrm flipH="1">
            <a:off x="5620642" y="2016227"/>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FBA200"/>
                </a:solidFill>
                <a:latin typeface="Arial"/>
                <a:ea typeface="Arial"/>
                <a:cs typeface="Arial"/>
                <a:sym typeface="Arial"/>
              </a:rPr>
              <a:t>2</a:t>
            </a:r>
            <a:endParaRPr sz="5400" b="1">
              <a:solidFill>
                <a:srgbClr val="FBA200"/>
              </a:solidFill>
              <a:latin typeface="Arial"/>
              <a:ea typeface="Arial"/>
              <a:cs typeface="Arial"/>
              <a:sym typeface="Arial"/>
            </a:endParaRPr>
          </a:p>
        </p:txBody>
      </p:sp>
      <p:sp>
        <p:nvSpPr>
          <p:cNvPr id="906" name="Google Shape;906;ge472848fcc_2_3476"/>
          <p:cNvSpPr txBox="1"/>
          <p:nvPr/>
        </p:nvSpPr>
        <p:spPr>
          <a:xfrm flipH="1">
            <a:off x="1152178" y="2084774"/>
            <a:ext cx="40992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3F3F3F"/>
                </a:solidFill>
              </a:rPr>
              <a:t>Falta de formación adecuada sobre IA</a:t>
            </a:r>
            <a:endParaRPr b="1">
              <a:solidFill>
                <a:srgbClr val="3F3F3F"/>
              </a:solidFill>
            </a:endParaRPr>
          </a:p>
          <a:p>
            <a:pPr marL="0" marR="0" lvl="0" indent="0" algn="r" rtl="0">
              <a:spcBef>
                <a:spcPts val="0"/>
              </a:spcBef>
              <a:spcAft>
                <a:spcPts val="0"/>
              </a:spcAft>
              <a:buNone/>
            </a:pPr>
            <a:endParaRPr b="1">
              <a:solidFill>
                <a:srgbClr val="3F3F3F"/>
              </a:solidFill>
            </a:endParaRPr>
          </a:p>
        </p:txBody>
      </p:sp>
      <p:sp>
        <p:nvSpPr>
          <p:cNvPr id="907" name="Google Shape;907;ge472848fcc_2_3476"/>
          <p:cNvSpPr/>
          <p:nvPr/>
        </p:nvSpPr>
        <p:spPr>
          <a:xfrm flipH="1">
            <a:off x="5466306" y="2161717"/>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sp>
        <p:nvSpPr>
          <p:cNvPr id="908" name="Google Shape;908;ge472848fcc_2_3476"/>
          <p:cNvSpPr txBox="1"/>
          <p:nvPr/>
        </p:nvSpPr>
        <p:spPr>
          <a:xfrm flipH="1">
            <a:off x="5620642" y="2869751"/>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90C221"/>
                </a:solidFill>
                <a:latin typeface="Arial"/>
                <a:ea typeface="Arial"/>
                <a:cs typeface="Arial"/>
                <a:sym typeface="Arial"/>
              </a:rPr>
              <a:t>3</a:t>
            </a:r>
            <a:endParaRPr sz="5400" b="1">
              <a:solidFill>
                <a:srgbClr val="90C221"/>
              </a:solidFill>
              <a:latin typeface="Arial"/>
              <a:ea typeface="Arial"/>
              <a:cs typeface="Arial"/>
              <a:sym typeface="Arial"/>
            </a:endParaRPr>
          </a:p>
        </p:txBody>
      </p:sp>
      <p:sp>
        <p:nvSpPr>
          <p:cNvPr id="909" name="Google Shape;909;ge472848fcc_2_3476"/>
          <p:cNvSpPr txBox="1"/>
          <p:nvPr/>
        </p:nvSpPr>
        <p:spPr>
          <a:xfrm flipH="1">
            <a:off x="1152178" y="2953687"/>
            <a:ext cx="4099200" cy="2769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sz="1200" b="1">
                <a:solidFill>
                  <a:srgbClr val="3F3F3F"/>
                </a:solidFill>
              </a:rPr>
              <a:t>Falta de una estrategia adecuada sobre la IA</a:t>
            </a:r>
            <a:endParaRPr sz="1200" b="1">
              <a:solidFill>
                <a:srgbClr val="3F3F3F"/>
              </a:solidFill>
              <a:latin typeface="Arial"/>
              <a:ea typeface="Arial"/>
              <a:cs typeface="Arial"/>
              <a:sym typeface="Arial"/>
            </a:endParaRPr>
          </a:p>
        </p:txBody>
      </p:sp>
      <p:sp>
        <p:nvSpPr>
          <p:cNvPr id="910" name="Google Shape;910;ge472848fcc_2_3476"/>
          <p:cNvSpPr/>
          <p:nvPr/>
        </p:nvSpPr>
        <p:spPr>
          <a:xfrm flipH="1">
            <a:off x="5466306" y="3015241"/>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sp>
        <p:nvSpPr>
          <p:cNvPr id="911" name="Google Shape;911;ge472848fcc_2_3476"/>
          <p:cNvSpPr txBox="1"/>
          <p:nvPr/>
        </p:nvSpPr>
        <p:spPr>
          <a:xfrm flipH="1">
            <a:off x="5620642" y="3723273"/>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1155CC"/>
                </a:solidFill>
                <a:latin typeface="Arial"/>
                <a:ea typeface="Arial"/>
                <a:cs typeface="Arial"/>
                <a:sym typeface="Arial"/>
              </a:rPr>
              <a:t>4</a:t>
            </a:r>
            <a:endParaRPr sz="5400" b="1">
              <a:solidFill>
                <a:srgbClr val="1155CC"/>
              </a:solidFill>
              <a:latin typeface="Arial"/>
              <a:ea typeface="Arial"/>
              <a:cs typeface="Arial"/>
              <a:sym typeface="Arial"/>
            </a:endParaRPr>
          </a:p>
        </p:txBody>
      </p:sp>
      <p:sp>
        <p:nvSpPr>
          <p:cNvPr id="912" name="Google Shape;912;ge472848fcc_2_3476"/>
          <p:cNvSpPr txBox="1"/>
          <p:nvPr/>
        </p:nvSpPr>
        <p:spPr>
          <a:xfrm flipH="1">
            <a:off x="1152178" y="3791820"/>
            <a:ext cx="4099200" cy="3078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3F3F3F"/>
                </a:solidFill>
              </a:rPr>
              <a:t>Falta de datos</a:t>
            </a:r>
            <a:endParaRPr sz="1400" b="1">
              <a:solidFill>
                <a:srgbClr val="3F3F3F"/>
              </a:solidFill>
              <a:latin typeface="Arial"/>
              <a:ea typeface="Arial"/>
              <a:cs typeface="Arial"/>
              <a:sym typeface="Arial"/>
            </a:endParaRPr>
          </a:p>
        </p:txBody>
      </p:sp>
      <p:sp>
        <p:nvSpPr>
          <p:cNvPr id="913" name="Google Shape;913;ge472848fcc_2_3476"/>
          <p:cNvSpPr/>
          <p:nvPr/>
        </p:nvSpPr>
        <p:spPr>
          <a:xfrm flipH="1">
            <a:off x="5466306" y="3868763"/>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sp>
        <p:nvSpPr>
          <p:cNvPr id="914" name="Google Shape;914;ge472848fcc_2_3476"/>
          <p:cNvSpPr txBox="1"/>
          <p:nvPr/>
        </p:nvSpPr>
        <p:spPr>
          <a:xfrm flipH="1">
            <a:off x="5620642" y="4561473"/>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008781"/>
                </a:solidFill>
              </a:rPr>
              <a:t>5</a:t>
            </a:r>
            <a:endParaRPr sz="5400" b="1">
              <a:solidFill>
                <a:srgbClr val="008781"/>
              </a:solidFill>
              <a:latin typeface="Arial"/>
              <a:ea typeface="Arial"/>
              <a:cs typeface="Arial"/>
              <a:sym typeface="Arial"/>
            </a:endParaRPr>
          </a:p>
        </p:txBody>
      </p:sp>
      <p:sp>
        <p:nvSpPr>
          <p:cNvPr id="915" name="Google Shape;915;ge472848fcc_2_3476"/>
          <p:cNvSpPr txBox="1"/>
          <p:nvPr/>
        </p:nvSpPr>
        <p:spPr>
          <a:xfrm flipH="1">
            <a:off x="1152178" y="4630020"/>
            <a:ext cx="40992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3F3F3F"/>
                </a:solidFill>
              </a:rPr>
              <a:t>Dificultad para integrar proyectos de IA con sistemas ya existentes</a:t>
            </a:r>
            <a:endParaRPr sz="1400" b="1">
              <a:solidFill>
                <a:srgbClr val="3F3F3F"/>
              </a:solidFill>
              <a:latin typeface="Arial"/>
              <a:ea typeface="Arial"/>
              <a:cs typeface="Arial"/>
              <a:sym typeface="Arial"/>
            </a:endParaRPr>
          </a:p>
        </p:txBody>
      </p:sp>
      <p:sp>
        <p:nvSpPr>
          <p:cNvPr id="916" name="Google Shape;916;ge472848fcc_2_3476"/>
          <p:cNvSpPr/>
          <p:nvPr/>
        </p:nvSpPr>
        <p:spPr>
          <a:xfrm flipH="1">
            <a:off x="5466306" y="4706963"/>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sp>
        <p:nvSpPr>
          <p:cNvPr id="917" name="Google Shape;917;ge472848fcc_2_3476"/>
          <p:cNvSpPr txBox="1"/>
          <p:nvPr/>
        </p:nvSpPr>
        <p:spPr>
          <a:xfrm flipH="1">
            <a:off x="5620642" y="5450527"/>
            <a:ext cx="432000" cy="831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sz="5400" b="1">
                <a:solidFill>
                  <a:srgbClr val="1C4587"/>
                </a:solidFill>
              </a:rPr>
              <a:t>6</a:t>
            </a:r>
            <a:endParaRPr sz="5400" b="1">
              <a:solidFill>
                <a:srgbClr val="1C4587"/>
              </a:solidFill>
              <a:latin typeface="Arial"/>
              <a:ea typeface="Arial"/>
              <a:cs typeface="Arial"/>
              <a:sym typeface="Arial"/>
            </a:endParaRPr>
          </a:p>
        </p:txBody>
      </p:sp>
      <p:sp>
        <p:nvSpPr>
          <p:cNvPr id="918" name="Google Shape;918;ge472848fcc_2_3476"/>
          <p:cNvSpPr txBox="1"/>
          <p:nvPr/>
        </p:nvSpPr>
        <p:spPr>
          <a:xfrm flipH="1">
            <a:off x="1152178" y="5519074"/>
            <a:ext cx="40992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3F3F3F"/>
                </a:solidFill>
              </a:rPr>
              <a:t>Dificultad para conseguir profesionales con experiencia en IA</a:t>
            </a:r>
            <a:endParaRPr sz="1400" b="1">
              <a:solidFill>
                <a:srgbClr val="3F3F3F"/>
              </a:solidFill>
              <a:latin typeface="Arial"/>
              <a:ea typeface="Arial"/>
              <a:cs typeface="Arial"/>
              <a:sym typeface="Arial"/>
            </a:endParaRPr>
          </a:p>
        </p:txBody>
      </p:sp>
      <p:sp>
        <p:nvSpPr>
          <p:cNvPr id="919" name="Google Shape;919;ge472848fcc_2_3476"/>
          <p:cNvSpPr/>
          <p:nvPr/>
        </p:nvSpPr>
        <p:spPr>
          <a:xfrm flipH="1">
            <a:off x="5466306" y="5596017"/>
            <a:ext cx="54000" cy="540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rgbClr val="FFFFFF"/>
              </a:solidFill>
              <a:latin typeface="Arial"/>
              <a:ea typeface="Arial"/>
              <a:cs typeface="Arial"/>
              <a:sym typeface="Arial"/>
            </a:endParaRPr>
          </a:p>
        </p:txBody>
      </p:sp>
      <p:pic>
        <p:nvPicPr>
          <p:cNvPr id="920" name="Google Shape;920;ge472848fcc_2_3476"/>
          <p:cNvPicPr preferRelativeResize="0"/>
          <p:nvPr/>
        </p:nvPicPr>
        <p:blipFill>
          <a:blip r:embed="rId3">
            <a:alphaModFix/>
          </a:blip>
          <a:stretch>
            <a:fillRect/>
          </a:stretch>
        </p:blipFill>
        <p:spPr>
          <a:xfrm>
            <a:off x="6334625" y="1325575"/>
            <a:ext cx="5163300" cy="35951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ge678ef5181_1_980"/>
          <p:cNvGrpSpPr/>
          <p:nvPr/>
        </p:nvGrpSpPr>
        <p:grpSpPr>
          <a:xfrm>
            <a:off x="1176750" y="1484646"/>
            <a:ext cx="9838500" cy="4775004"/>
            <a:chOff x="1261125" y="1516171"/>
            <a:chExt cx="9838500" cy="4775004"/>
          </a:xfrm>
        </p:grpSpPr>
        <p:pic>
          <p:nvPicPr>
            <p:cNvPr id="926" name="Google Shape;926;ge678ef5181_1_980"/>
            <p:cNvPicPr preferRelativeResize="0"/>
            <p:nvPr/>
          </p:nvPicPr>
          <p:blipFill>
            <a:blip r:embed="rId3">
              <a:alphaModFix/>
            </a:blip>
            <a:stretch>
              <a:fillRect/>
            </a:stretch>
          </p:blipFill>
          <p:spPr>
            <a:xfrm>
              <a:off x="5120216" y="2396525"/>
              <a:ext cx="1966051" cy="1966075"/>
            </a:xfrm>
            <a:prstGeom prst="rect">
              <a:avLst/>
            </a:prstGeom>
            <a:noFill/>
            <a:ln>
              <a:noFill/>
            </a:ln>
          </p:spPr>
        </p:pic>
        <p:pic>
          <p:nvPicPr>
            <p:cNvPr id="927" name="Google Shape;927;ge678ef5181_1_980" descr="Centro de llamadas con relleno sólido"/>
            <p:cNvPicPr preferRelativeResize="0"/>
            <p:nvPr/>
          </p:nvPicPr>
          <p:blipFill rotWithShape="1">
            <a:blip r:embed="rId4">
              <a:alphaModFix/>
            </a:blip>
            <a:srcRect/>
            <a:stretch/>
          </p:blipFill>
          <p:spPr>
            <a:xfrm>
              <a:off x="2217663" y="3291861"/>
              <a:ext cx="914400" cy="914400"/>
            </a:xfrm>
            <a:prstGeom prst="rect">
              <a:avLst/>
            </a:prstGeom>
            <a:noFill/>
            <a:ln>
              <a:noFill/>
            </a:ln>
          </p:spPr>
        </p:pic>
        <p:pic>
          <p:nvPicPr>
            <p:cNvPr id="928" name="Google Shape;928;ge678ef5181_1_980" descr="Burbuja de chat con relleno sólido"/>
            <p:cNvPicPr preferRelativeResize="0"/>
            <p:nvPr/>
          </p:nvPicPr>
          <p:blipFill rotWithShape="1">
            <a:blip r:embed="rId5">
              <a:alphaModFix/>
            </a:blip>
            <a:srcRect/>
            <a:stretch/>
          </p:blipFill>
          <p:spPr>
            <a:xfrm>
              <a:off x="2892500" y="3175944"/>
              <a:ext cx="626853" cy="655608"/>
            </a:xfrm>
            <a:prstGeom prst="rect">
              <a:avLst/>
            </a:prstGeom>
            <a:noFill/>
            <a:ln>
              <a:noFill/>
            </a:ln>
          </p:spPr>
        </p:pic>
        <p:pic>
          <p:nvPicPr>
            <p:cNvPr id="929" name="Google Shape;929;ge678ef5181_1_980" descr="Luces encendidas con relleno sólido"/>
            <p:cNvPicPr preferRelativeResize="0"/>
            <p:nvPr/>
          </p:nvPicPr>
          <p:blipFill rotWithShape="1">
            <a:blip r:embed="rId6">
              <a:alphaModFix/>
            </a:blip>
            <a:srcRect/>
            <a:stretch/>
          </p:blipFill>
          <p:spPr>
            <a:xfrm>
              <a:off x="2303927" y="4910750"/>
              <a:ext cx="914400" cy="914400"/>
            </a:xfrm>
            <a:prstGeom prst="rect">
              <a:avLst/>
            </a:prstGeom>
            <a:noFill/>
            <a:ln>
              <a:noFill/>
            </a:ln>
          </p:spPr>
        </p:pic>
        <p:pic>
          <p:nvPicPr>
            <p:cNvPr id="930" name="Google Shape;930;ge678ef5181_1_980" descr="Herramientas con relleno sólido"/>
            <p:cNvPicPr preferRelativeResize="0"/>
            <p:nvPr/>
          </p:nvPicPr>
          <p:blipFill rotWithShape="1">
            <a:blip r:embed="rId7">
              <a:alphaModFix/>
            </a:blip>
            <a:srcRect/>
            <a:stretch/>
          </p:blipFill>
          <p:spPr>
            <a:xfrm>
              <a:off x="2404575" y="1717850"/>
              <a:ext cx="855475" cy="872400"/>
            </a:xfrm>
            <a:prstGeom prst="rect">
              <a:avLst/>
            </a:prstGeom>
            <a:noFill/>
            <a:ln>
              <a:noFill/>
            </a:ln>
          </p:spPr>
        </p:pic>
        <p:pic>
          <p:nvPicPr>
            <p:cNvPr id="931" name="Google Shape;931;ge678ef5181_1_980" descr="Selfie con relleno sólido"/>
            <p:cNvPicPr preferRelativeResize="0"/>
            <p:nvPr/>
          </p:nvPicPr>
          <p:blipFill rotWithShape="1">
            <a:blip r:embed="rId8">
              <a:alphaModFix/>
            </a:blip>
            <a:srcRect/>
            <a:stretch/>
          </p:blipFill>
          <p:spPr>
            <a:xfrm>
              <a:off x="9142420" y="4910740"/>
              <a:ext cx="914400" cy="914400"/>
            </a:xfrm>
            <a:prstGeom prst="rect">
              <a:avLst/>
            </a:prstGeom>
            <a:noFill/>
            <a:ln>
              <a:noFill/>
            </a:ln>
          </p:spPr>
        </p:pic>
        <p:grpSp>
          <p:nvGrpSpPr>
            <p:cNvPr id="932" name="Google Shape;932;ge678ef5181_1_980"/>
            <p:cNvGrpSpPr/>
            <p:nvPr/>
          </p:nvGrpSpPr>
          <p:grpSpPr>
            <a:xfrm>
              <a:off x="8979849" y="1516171"/>
              <a:ext cx="1004336" cy="1101482"/>
              <a:chOff x="8520749" y="2276233"/>
              <a:chExt cx="1004336" cy="1101482"/>
            </a:xfrm>
          </p:grpSpPr>
          <p:pic>
            <p:nvPicPr>
              <p:cNvPr id="933" name="Google Shape;933;ge678ef5181_1_980" descr="Comentario no gusta con relleno sólido"/>
              <p:cNvPicPr preferRelativeResize="0"/>
              <p:nvPr/>
            </p:nvPicPr>
            <p:blipFill rotWithShape="1">
              <a:blip r:embed="rId9">
                <a:alphaModFix/>
              </a:blip>
              <a:srcRect/>
              <a:stretch/>
            </p:blipFill>
            <p:spPr>
              <a:xfrm>
                <a:off x="8913820" y="2276233"/>
                <a:ext cx="402879" cy="417257"/>
              </a:xfrm>
              <a:prstGeom prst="rect">
                <a:avLst/>
              </a:prstGeom>
              <a:noFill/>
              <a:ln>
                <a:noFill/>
              </a:ln>
            </p:spPr>
          </p:pic>
          <p:pic>
            <p:nvPicPr>
              <p:cNvPr id="934" name="Google Shape;934;ge678ef5181_1_980" descr="Comentario que gusta con relleno sólido"/>
              <p:cNvPicPr preferRelativeResize="0"/>
              <p:nvPr/>
            </p:nvPicPr>
            <p:blipFill rotWithShape="1">
              <a:blip r:embed="rId10">
                <a:alphaModFix/>
              </a:blip>
              <a:srcRect/>
              <a:stretch/>
            </p:blipFill>
            <p:spPr>
              <a:xfrm>
                <a:off x="8520749" y="2276549"/>
                <a:ext cx="402879" cy="417257"/>
              </a:xfrm>
              <a:prstGeom prst="rect">
                <a:avLst/>
              </a:prstGeom>
              <a:noFill/>
              <a:ln>
                <a:noFill/>
              </a:ln>
            </p:spPr>
          </p:pic>
          <p:pic>
            <p:nvPicPr>
              <p:cNvPr id="935" name="Google Shape;935;ge678ef5181_1_980" descr="Interfaz de la experiencia de usuario con relleno sólido"/>
              <p:cNvPicPr preferRelativeResize="0"/>
              <p:nvPr/>
            </p:nvPicPr>
            <p:blipFill rotWithShape="1">
              <a:blip r:embed="rId11">
                <a:alphaModFix/>
              </a:blip>
              <a:srcRect/>
              <a:stretch/>
            </p:blipFill>
            <p:spPr>
              <a:xfrm>
                <a:off x="8610685" y="2463315"/>
                <a:ext cx="914400" cy="914400"/>
              </a:xfrm>
              <a:prstGeom prst="rect">
                <a:avLst/>
              </a:prstGeom>
              <a:noFill/>
              <a:ln>
                <a:noFill/>
              </a:ln>
            </p:spPr>
          </p:pic>
        </p:grpSp>
        <p:pic>
          <p:nvPicPr>
            <p:cNvPr id="936" name="Google Shape;936;ge678ef5181_1_980" descr="Cerebro izquierdo con relleno sólido"/>
            <p:cNvPicPr preferRelativeResize="0"/>
            <p:nvPr/>
          </p:nvPicPr>
          <p:blipFill rotWithShape="1">
            <a:blip r:embed="rId12">
              <a:alphaModFix/>
            </a:blip>
            <a:srcRect/>
            <a:stretch/>
          </p:blipFill>
          <p:spPr>
            <a:xfrm>
              <a:off x="9069776" y="3184310"/>
              <a:ext cx="1004325" cy="1004325"/>
            </a:xfrm>
            <a:prstGeom prst="rect">
              <a:avLst/>
            </a:prstGeom>
            <a:noFill/>
            <a:ln>
              <a:noFill/>
            </a:ln>
          </p:spPr>
        </p:pic>
        <p:sp>
          <p:nvSpPr>
            <p:cNvPr id="937" name="Google Shape;937;ge678ef5181_1_980"/>
            <p:cNvSpPr txBox="1"/>
            <p:nvPr/>
          </p:nvSpPr>
          <p:spPr>
            <a:xfrm>
              <a:off x="4758250" y="4425500"/>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2100" b="1">
                  <a:solidFill>
                    <a:srgbClr val="1F3864"/>
                  </a:solidFill>
                </a:rPr>
                <a:t>Sistema de Inteligencia Artificial</a:t>
              </a:r>
              <a:endParaRPr sz="1200" b="1">
                <a:solidFill>
                  <a:srgbClr val="1F3864"/>
                </a:solidFill>
              </a:endParaRPr>
            </a:p>
          </p:txBody>
        </p:sp>
        <p:sp>
          <p:nvSpPr>
            <p:cNvPr id="938" name="Google Shape;938;ge678ef5181_1_980"/>
            <p:cNvSpPr txBox="1"/>
            <p:nvPr/>
          </p:nvSpPr>
          <p:spPr>
            <a:xfrm>
              <a:off x="1261125" y="25215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Crea perspectivas </a:t>
              </a:r>
              <a:endParaRPr sz="500" b="1">
                <a:solidFill>
                  <a:srgbClr val="239F98"/>
                </a:solidFill>
              </a:endParaRPr>
            </a:p>
          </p:txBody>
        </p:sp>
        <p:sp>
          <p:nvSpPr>
            <p:cNvPr id="939" name="Google Shape;939;ge678ef5181_1_980"/>
            <p:cNvSpPr txBox="1"/>
            <p:nvPr/>
          </p:nvSpPr>
          <p:spPr>
            <a:xfrm>
              <a:off x="1261125" y="4179550"/>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Entiende el lenguaje y sus matices</a:t>
              </a:r>
              <a:endParaRPr sz="500" b="1">
                <a:solidFill>
                  <a:srgbClr val="239F98"/>
                </a:solidFill>
              </a:endParaRPr>
            </a:p>
          </p:txBody>
        </p:sp>
        <p:sp>
          <p:nvSpPr>
            <p:cNvPr id="940" name="Google Shape;940;ge678ef5181_1_980"/>
            <p:cNvSpPr txBox="1"/>
            <p:nvPr/>
          </p:nvSpPr>
          <p:spPr>
            <a:xfrm>
              <a:off x="1261125" y="58251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Resuelve Problemas complejos</a:t>
              </a:r>
              <a:endParaRPr sz="500" b="1">
                <a:solidFill>
                  <a:srgbClr val="239F98"/>
                </a:solidFill>
              </a:endParaRPr>
            </a:p>
          </p:txBody>
        </p:sp>
        <p:sp>
          <p:nvSpPr>
            <p:cNvPr id="941" name="Google Shape;941;ge678ef5181_1_980"/>
            <p:cNvSpPr txBox="1"/>
            <p:nvPr/>
          </p:nvSpPr>
          <p:spPr>
            <a:xfrm>
              <a:off x="8099625" y="58909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Reconoce Imágenes</a:t>
              </a:r>
              <a:endParaRPr sz="500" b="1">
                <a:solidFill>
                  <a:srgbClr val="239F98"/>
                </a:solidFill>
              </a:endParaRPr>
            </a:p>
          </p:txBody>
        </p:sp>
        <p:sp>
          <p:nvSpPr>
            <p:cNvPr id="942" name="Google Shape;942;ge678ef5181_1_980"/>
            <p:cNvSpPr txBox="1"/>
            <p:nvPr/>
          </p:nvSpPr>
          <p:spPr>
            <a:xfrm>
              <a:off x="8097775" y="4229317"/>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Utiliza el aprendizaje para razonar (comprende)</a:t>
              </a:r>
              <a:endParaRPr sz="500" b="1">
                <a:solidFill>
                  <a:srgbClr val="239F98"/>
                </a:solidFill>
              </a:endParaRPr>
            </a:p>
          </p:txBody>
        </p:sp>
        <p:sp>
          <p:nvSpPr>
            <p:cNvPr id="943" name="Google Shape;943;ge678ef5181_1_980"/>
            <p:cNvSpPr txBox="1"/>
            <p:nvPr/>
          </p:nvSpPr>
          <p:spPr>
            <a:xfrm>
              <a:off x="8099625" y="25766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239F98"/>
                  </a:solidFill>
                </a:rPr>
                <a:t>Aprende de la experiencia</a:t>
              </a:r>
              <a:endParaRPr sz="500" b="1">
                <a:solidFill>
                  <a:srgbClr val="239F98"/>
                </a:solidFill>
              </a:endParaRPr>
            </a:p>
          </p:txBody>
        </p:sp>
        <p:cxnSp>
          <p:nvCxnSpPr>
            <p:cNvPr id="944" name="Google Shape;944;ge678ef5181_1_980"/>
            <p:cNvCxnSpPr/>
            <p:nvPr/>
          </p:nvCxnSpPr>
          <p:spPr>
            <a:xfrm rot="10800000" flipH="1">
              <a:off x="3208275" y="4137982"/>
              <a:ext cx="1940100" cy="1186800"/>
            </a:xfrm>
            <a:prstGeom prst="bentConnector3">
              <a:avLst>
                <a:gd name="adj1" fmla="val 43422"/>
              </a:avLst>
            </a:prstGeom>
            <a:noFill/>
            <a:ln w="38100" cap="flat" cmpd="sng">
              <a:solidFill>
                <a:schemeClr val="dk2"/>
              </a:solidFill>
              <a:prstDash val="dash"/>
              <a:round/>
              <a:headEnd type="none" w="med" len="med"/>
              <a:tailEnd type="none" w="med" len="med"/>
            </a:ln>
          </p:spPr>
        </p:cxnSp>
        <p:cxnSp>
          <p:nvCxnSpPr>
            <p:cNvPr id="945" name="Google Shape;945;ge678ef5181_1_980"/>
            <p:cNvCxnSpPr/>
            <p:nvPr/>
          </p:nvCxnSpPr>
          <p:spPr>
            <a:xfrm>
              <a:off x="3302725" y="2078778"/>
              <a:ext cx="2166300" cy="621600"/>
            </a:xfrm>
            <a:prstGeom prst="bentConnector3">
              <a:avLst>
                <a:gd name="adj1" fmla="val 99995"/>
              </a:avLst>
            </a:prstGeom>
            <a:noFill/>
            <a:ln w="38100" cap="flat" cmpd="sng">
              <a:solidFill>
                <a:schemeClr val="dk2"/>
              </a:solidFill>
              <a:prstDash val="dash"/>
              <a:round/>
              <a:headEnd type="none" w="med" len="med"/>
              <a:tailEnd type="none" w="med" len="med"/>
            </a:ln>
          </p:spPr>
        </p:cxnSp>
        <p:cxnSp>
          <p:nvCxnSpPr>
            <p:cNvPr id="946" name="Google Shape;946;ge678ef5181_1_980"/>
            <p:cNvCxnSpPr/>
            <p:nvPr/>
          </p:nvCxnSpPr>
          <p:spPr>
            <a:xfrm rot="10800000" flipH="1">
              <a:off x="3390133" y="3293072"/>
              <a:ext cx="2030100" cy="388500"/>
            </a:xfrm>
            <a:prstGeom prst="bentConnector3">
              <a:avLst>
                <a:gd name="adj1" fmla="val 50000"/>
              </a:avLst>
            </a:prstGeom>
            <a:noFill/>
            <a:ln w="38100" cap="flat" cmpd="sng">
              <a:solidFill>
                <a:schemeClr val="dk2"/>
              </a:solidFill>
              <a:prstDash val="dash"/>
              <a:round/>
              <a:headEnd type="none" w="med" len="med"/>
              <a:tailEnd type="none" w="med" len="med"/>
            </a:ln>
          </p:spPr>
        </p:cxnSp>
        <p:cxnSp>
          <p:nvCxnSpPr>
            <p:cNvPr id="947" name="Google Shape;947;ge678ef5181_1_980"/>
            <p:cNvCxnSpPr/>
            <p:nvPr/>
          </p:nvCxnSpPr>
          <p:spPr>
            <a:xfrm rot="10800000" flipH="1">
              <a:off x="6333125" y="2002432"/>
              <a:ext cx="2098500" cy="775800"/>
            </a:xfrm>
            <a:prstGeom prst="bentConnector3">
              <a:avLst>
                <a:gd name="adj1" fmla="val 479"/>
              </a:avLst>
            </a:prstGeom>
            <a:noFill/>
            <a:ln w="38100" cap="flat" cmpd="sng">
              <a:solidFill>
                <a:schemeClr val="dk2"/>
              </a:solidFill>
              <a:prstDash val="dash"/>
              <a:round/>
              <a:headEnd type="none" w="med" len="med"/>
              <a:tailEnd type="none" w="med" len="med"/>
            </a:ln>
          </p:spPr>
        </p:cxnSp>
        <p:cxnSp>
          <p:nvCxnSpPr>
            <p:cNvPr id="948" name="Google Shape;948;ge678ef5181_1_980"/>
            <p:cNvCxnSpPr>
              <a:endCxn id="936" idx="1"/>
            </p:cNvCxnSpPr>
            <p:nvPr/>
          </p:nvCxnSpPr>
          <p:spPr>
            <a:xfrm>
              <a:off x="6663776" y="3021072"/>
              <a:ext cx="2406000" cy="665400"/>
            </a:xfrm>
            <a:prstGeom prst="bentConnector3">
              <a:avLst>
                <a:gd name="adj1" fmla="val 50000"/>
              </a:avLst>
            </a:prstGeom>
            <a:noFill/>
            <a:ln w="38100" cap="flat" cmpd="sng">
              <a:solidFill>
                <a:schemeClr val="dk2"/>
              </a:solidFill>
              <a:prstDash val="dash"/>
              <a:round/>
              <a:headEnd type="none" w="med" len="med"/>
              <a:tailEnd type="none" w="med" len="med"/>
            </a:ln>
          </p:spPr>
        </p:cxnSp>
        <p:cxnSp>
          <p:nvCxnSpPr>
            <p:cNvPr id="949" name="Google Shape;949;ge678ef5181_1_980"/>
            <p:cNvCxnSpPr/>
            <p:nvPr/>
          </p:nvCxnSpPr>
          <p:spPr>
            <a:xfrm>
              <a:off x="7032850" y="4147839"/>
              <a:ext cx="1804800" cy="1186500"/>
            </a:xfrm>
            <a:prstGeom prst="bentConnector3">
              <a:avLst>
                <a:gd name="adj1" fmla="val 69432"/>
              </a:avLst>
            </a:prstGeom>
            <a:noFill/>
            <a:ln w="38100" cap="flat" cmpd="sng">
              <a:solidFill>
                <a:schemeClr val="dk2"/>
              </a:solidFill>
              <a:prstDash val="dash"/>
              <a:round/>
              <a:headEnd type="none" w="med" len="med"/>
              <a:tailEnd type="none" w="med" len="med"/>
            </a:ln>
          </p:spPr>
        </p:cxnSp>
      </p:grpSp>
      <p:sp>
        <p:nvSpPr>
          <p:cNvPr id="950" name="Google Shape;950;ge678ef5181_1_980"/>
          <p:cNvSpPr txBox="1">
            <a:spLocks noGrp="1"/>
          </p:cNvSpPr>
          <p:nvPr>
            <p:ph type="ctrTitle"/>
          </p:nvPr>
        </p:nvSpPr>
        <p:spPr>
          <a:xfrm>
            <a:off x="1524000" y="449142"/>
            <a:ext cx="9144000" cy="845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Conclusión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ge46caf0ea0_0_117"/>
          <p:cNvPicPr preferRelativeResize="0"/>
          <p:nvPr/>
        </p:nvPicPr>
        <p:blipFill>
          <a:blip r:embed="rId3">
            <a:alphaModFix/>
          </a:blip>
          <a:stretch>
            <a:fillRect/>
          </a:stretch>
        </p:blipFill>
        <p:spPr>
          <a:xfrm>
            <a:off x="2228950" y="1472875"/>
            <a:ext cx="8591550" cy="2019300"/>
          </a:xfrm>
          <a:prstGeom prst="rect">
            <a:avLst/>
          </a:prstGeom>
          <a:noFill/>
          <a:ln>
            <a:noFill/>
          </a:ln>
        </p:spPr>
      </p:pic>
      <p:pic>
        <p:nvPicPr>
          <p:cNvPr id="956" name="Google Shape;956;ge46caf0ea0_0_117"/>
          <p:cNvPicPr preferRelativeResize="0"/>
          <p:nvPr/>
        </p:nvPicPr>
        <p:blipFill>
          <a:blip r:embed="rId4">
            <a:alphaModFix/>
          </a:blip>
          <a:stretch>
            <a:fillRect/>
          </a:stretch>
        </p:blipFill>
        <p:spPr>
          <a:xfrm>
            <a:off x="2549125" y="3623275"/>
            <a:ext cx="7951198" cy="3061025"/>
          </a:xfrm>
          <a:prstGeom prst="rect">
            <a:avLst/>
          </a:prstGeom>
          <a:noFill/>
          <a:ln>
            <a:noFill/>
          </a:ln>
        </p:spPr>
      </p:pic>
      <p:sp>
        <p:nvSpPr>
          <p:cNvPr id="957" name="Google Shape;957;ge46caf0ea0_0_117"/>
          <p:cNvSpPr txBox="1">
            <a:spLocks noGrp="1"/>
          </p:cNvSpPr>
          <p:nvPr>
            <p:ph type="ctrTitle"/>
          </p:nvPr>
        </p:nvSpPr>
        <p:spPr>
          <a:xfrm>
            <a:off x="1524000" y="449142"/>
            <a:ext cx="9144000" cy="845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Conclusión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ge472848fcc_2_2859"/>
          <p:cNvSpPr txBox="1">
            <a:spLocks noGrp="1"/>
          </p:cNvSpPr>
          <p:nvPr>
            <p:ph type="ctrTitle"/>
          </p:nvPr>
        </p:nvSpPr>
        <p:spPr>
          <a:xfrm>
            <a:off x="1538500" y="1490150"/>
            <a:ext cx="9945300" cy="1106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s-MX" sz="1620"/>
              <a:t>Las empresas y los directivos que sean capaces de entender y prepararse para estos cambios</a:t>
            </a:r>
            <a:endParaRPr sz="1620"/>
          </a:p>
          <a:p>
            <a:pPr marL="0" lvl="0" indent="0" algn="l" rtl="0">
              <a:spcBef>
                <a:spcPts val="0"/>
              </a:spcBef>
              <a:spcAft>
                <a:spcPts val="0"/>
              </a:spcAft>
              <a:buClr>
                <a:schemeClr val="dk1"/>
              </a:buClr>
              <a:buSzPts val="1100"/>
              <a:buFont typeface="Arial"/>
              <a:buNone/>
            </a:pPr>
            <a:r>
              <a:rPr lang="es-MX" sz="1620"/>
              <a:t>radicales tendrán mayores ventajas competitivas, mientras que las empresas que los ignoren</a:t>
            </a:r>
            <a:endParaRPr sz="1620"/>
          </a:p>
          <a:p>
            <a:pPr marL="0" lvl="0" indent="0" algn="l" rtl="0">
              <a:spcBef>
                <a:spcPts val="0"/>
              </a:spcBef>
              <a:spcAft>
                <a:spcPts val="0"/>
              </a:spcAft>
              <a:buClr>
                <a:schemeClr val="dk1"/>
              </a:buClr>
              <a:buSzPts val="1100"/>
              <a:buFont typeface="Arial"/>
              <a:buNone/>
            </a:pPr>
            <a:r>
              <a:rPr lang="es-MX" sz="1620"/>
              <a:t>sufrirán grandes dificultades en sus negocios</a:t>
            </a:r>
            <a:endParaRPr sz="1620"/>
          </a:p>
          <a:p>
            <a:pPr marL="0" lvl="0" indent="0" algn="l" rtl="0">
              <a:spcBef>
                <a:spcPts val="0"/>
              </a:spcBef>
              <a:spcAft>
                <a:spcPts val="0"/>
              </a:spcAft>
              <a:buSzPts val="990"/>
              <a:buNone/>
            </a:pPr>
            <a:endParaRPr sz="162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e46caf0ea0_0_7"/>
          <p:cNvSpPr txBox="1"/>
          <p:nvPr/>
        </p:nvSpPr>
        <p:spPr>
          <a:xfrm>
            <a:off x="799400" y="2130925"/>
            <a:ext cx="8520600" cy="1867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FFFFFF"/>
              </a:buClr>
              <a:buSzPts val="1800"/>
              <a:buChar char="-"/>
            </a:pPr>
            <a:r>
              <a:rPr lang="es-MX" sz="1800">
                <a:solidFill>
                  <a:srgbClr val="FFFFFF"/>
                </a:solidFill>
              </a:rPr>
              <a:t>Control de robots</a:t>
            </a:r>
            <a:endParaRPr sz="1800">
              <a:solidFill>
                <a:srgbClr val="FFFFFF"/>
              </a:solidFill>
            </a:endParaRPr>
          </a:p>
          <a:p>
            <a:pPr marL="457200" lvl="0" indent="-342900" algn="l" rtl="0">
              <a:lnSpc>
                <a:spcPct val="115000"/>
              </a:lnSpc>
              <a:spcBef>
                <a:spcPts val="0"/>
              </a:spcBef>
              <a:spcAft>
                <a:spcPts val="0"/>
              </a:spcAft>
              <a:buClr>
                <a:srgbClr val="FFFFFF"/>
              </a:buClr>
              <a:buSzPts val="1800"/>
              <a:buChar char="-"/>
            </a:pPr>
            <a:r>
              <a:rPr lang="es-MX" sz="1800">
                <a:solidFill>
                  <a:srgbClr val="FFFFFF"/>
                </a:solidFill>
              </a:rPr>
              <a:t>Traducción de lenguaje</a:t>
            </a:r>
            <a:endParaRPr sz="1800">
              <a:solidFill>
                <a:srgbClr val="FFFFFF"/>
              </a:solidFill>
            </a:endParaRPr>
          </a:p>
          <a:p>
            <a:pPr marL="457200" lvl="0" indent="-342900" algn="l" rtl="0">
              <a:lnSpc>
                <a:spcPct val="115000"/>
              </a:lnSpc>
              <a:spcBef>
                <a:spcPts val="0"/>
              </a:spcBef>
              <a:spcAft>
                <a:spcPts val="0"/>
              </a:spcAft>
              <a:buClr>
                <a:srgbClr val="FFFFFF"/>
              </a:buClr>
              <a:buSzPts val="1800"/>
              <a:buChar char="-"/>
            </a:pPr>
            <a:r>
              <a:rPr lang="es-MX" sz="1800" u="sng">
                <a:solidFill>
                  <a:srgbClr val="0097A7"/>
                </a:solidFill>
                <a:hlinkClick r:id="rId3">
                  <a:extLst>
                    <a:ext uri="{A12FA001-AC4F-418D-AE19-62706E023703}">
                      <ahyp:hlinkClr xmlns:ahyp="http://schemas.microsoft.com/office/drawing/2018/hyperlinkcolor" val="tx"/>
                    </a:ext>
                  </a:extLst>
                </a:hlinkClick>
              </a:rPr>
              <a:t>Reconocimiento de voz</a:t>
            </a:r>
            <a:endParaRPr sz="1800">
              <a:solidFill>
                <a:srgbClr val="FFFFFF"/>
              </a:solidFill>
            </a:endParaRPr>
          </a:p>
          <a:p>
            <a:pPr marL="457200" lvl="0" indent="-342900" algn="l" rtl="0">
              <a:lnSpc>
                <a:spcPct val="115000"/>
              </a:lnSpc>
              <a:spcBef>
                <a:spcPts val="0"/>
              </a:spcBef>
              <a:spcAft>
                <a:spcPts val="0"/>
              </a:spcAft>
              <a:buClr>
                <a:srgbClr val="FFFFFF"/>
              </a:buClr>
              <a:buSzPts val="1800"/>
              <a:buChar char="-"/>
            </a:pPr>
            <a:r>
              <a:rPr lang="es-MX" sz="1800" u="sng">
                <a:solidFill>
                  <a:srgbClr val="0097A7"/>
                </a:solidFill>
                <a:hlinkClick r:id="rId4">
                  <a:extLst>
                    <a:ext uri="{A12FA001-AC4F-418D-AE19-62706E023703}">
                      <ahyp:hlinkClr xmlns:ahyp="http://schemas.microsoft.com/office/drawing/2018/hyperlinkcolor" val="tx"/>
                    </a:ext>
                  </a:extLst>
                </a:hlinkClick>
              </a:rPr>
              <a:t>Análisis de sentimientos</a:t>
            </a:r>
            <a:endParaRPr sz="1800">
              <a:solidFill>
                <a:srgbClr val="FFFFFF"/>
              </a:solidFill>
            </a:endParaRPr>
          </a:p>
          <a:p>
            <a:pPr marL="457200" lvl="0" indent="-342900" algn="l" rtl="0">
              <a:lnSpc>
                <a:spcPct val="115000"/>
              </a:lnSpc>
              <a:spcBef>
                <a:spcPts val="0"/>
              </a:spcBef>
              <a:spcAft>
                <a:spcPts val="0"/>
              </a:spcAft>
              <a:buClr>
                <a:srgbClr val="FFFFFF"/>
              </a:buClr>
              <a:buSzPts val="1800"/>
              <a:buChar char="-"/>
            </a:pPr>
            <a:r>
              <a:rPr lang="es-MX" sz="1800" u="sng">
                <a:solidFill>
                  <a:srgbClr val="0097A7"/>
                </a:solidFill>
                <a:hlinkClick r:id="rId5">
                  <a:extLst>
                    <a:ext uri="{A12FA001-AC4F-418D-AE19-62706E023703}">
                      <ahyp:hlinkClr xmlns:ahyp="http://schemas.microsoft.com/office/drawing/2018/hyperlinkcolor" val="tx"/>
                    </a:ext>
                  </a:extLst>
                </a:hlinkClick>
              </a:rPr>
              <a:t>Generación de música</a:t>
            </a:r>
            <a:endParaRPr sz="1800" b="1">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e46caf0ea0_0_2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La importancia de IA en las empresas</a:t>
            </a:r>
            <a:endParaRPr/>
          </a:p>
        </p:txBody>
      </p:sp>
      <p:sp>
        <p:nvSpPr>
          <p:cNvPr id="973" name="Google Shape;973;ge46caf0ea0_0_2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e46caf0ea0_0_25"/>
          <p:cNvSpPr txBox="1">
            <a:spLocks noGrp="1"/>
          </p:cNvSpPr>
          <p:nvPr>
            <p:ph type="subTitle" idx="1"/>
          </p:nvPr>
        </p:nvSpPr>
        <p:spPr>
          <a:xfrm>
            <a:off x="1524000" y="922825"/>
            <a:ext cx="9144000" cy="42264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s-MX" sz="1200">
                <a:solidFill>
                  <a:srgbClr val="505D68"/>
                </a:solidFill>
                <a:highlight>
                  <a:srgbClr val="FFFFFF"/>
                </a:highlight>
              </a:rPr>
              <a:t>La importancia de la inteligencia artificial en las empresas recae mayormente en el hecho de que, gracias a esta, se pueden optimizar los procesos de negocio y de producción a un nivel sin precedentes en toda la historia.</a:t>
            </a:r>
            <a:endParaRPr sz="1200">
              <a:solidFill>
                <a:srgbClr val="505D68"/>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MX" sz="1200">
                <a:solidFill>
                  <a:srgbClr val="505D68"/>
                </a:solidFill>
                <a:highlight>
                  <a:srgbClr val="FFFFFF"/>
                </a:highlight>
              </a:rPr>
              <a:t>De hecho, el 89 % de las compañías proyectan que la IA les será de ayuda para optimizar sus operaciones, mientras que el 74 % calculan que la IA les ayudará a captar nuevos clientes (</a:t>
            </a:r>
            <a:r>
              <a:rPr lang="es-MX" sz="1200" i="1">
                <a:solidFill>
                  <a:srgbClr val="007BFF"/>
                </a:solidFill>
                <a:highlight>
                  <a:srgbClr val="FFFFFF"/>
                </a:highlight>
                <a:uFill>
                  <a:noFill/>
                </a:uFill>
                <a:hlinkClick r:id="rId3">
                  <a:extLst>
                    <a:ext uri="{A12FA001-AC4F-418D-AE19-62706E023703}">
                      <ahyp:hlinkClr xmlns:ahyp="http://schemas.microsoft.com/office/drawing/2018/hyperlinkcolor" val="tx"/>
                    </a:ext>
                  </a:extLst>
                </a:hlinkClick>
              </a:rPr>
              <a:t>Inteligencia Artificial en España</a:t>
            </a:r>
            <a:r>
              <a:rPr lang="es-MX" sz="1200">
                <a:solidFill>
                  <a:srgbClr val="505D68"/>
                </a:solidFill>
                <a:highlight>
                  <a:srgbClr val="FFFFFF"/>
                </a:highlight>
              </a:rPr>
              <a:t> – Ernst &amp; Young).</a:t>
            </a:r>
            <a:endParaRPr sz="1200">
              <a:solidFill>
                <a:srgbClr val="505D68"/>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MX" sz="1200">
                <a:solidFill>
                  <a:srgbClr val="505D68"/>
                </a:solidFill>
                <a:highlight>
                  <a:srgbClr val="FFFFFF"/>
                </a:highlight>
              </a:rPr>
              <a:t>Por ejemplo, parte de la importancia de la inteligencia artificial en las empresas pasa porque pueden analizar </a:t>
            </a:r>
            <a:r>
              <a:rPr lang="es-MX" sz="1200">
                <a:solidFill>
                  <a:srgbClr val="007BFF"/>
                </a:solidFill>
                <a:highlight>
                  <a:srgbClr val="FFFFFF"/>
                </a:highlight>
                <a:uFill>
                  <a:noFill/>
                </a:uFill>
                <a:hlinkClick r:id="rId4">
                  <a:extLst>
                    <a:ext uri="{A12FA001-AC4F-418D-AE19-62706E023703}">
                      <ahyp:hlinkClr xmlns:ahyp="http://schemas.microsoft.com/office/drawing/2018/hyperlinkcolor" val="tx"/>
                    </a:ext>
                  </a:extLst>
                </a:hlinkClick>
              </a:rPr>
              <a:t>datos en tiempo real</a:t>
            </a:r>
            <a:r>
              <a:rPr lang="es-MX" sz="1200">
                <a:solidFill>
                  <a:srgbClr val="505D68"/>
                </a:solidFill>
                <a:highlight>
                  <a:srgbClr val="FFFFFF"/>
                </a:highlight>
              </a:rPr>
              <a:t>, desarrollar productos a la medida de cada comprador y personalizar los mensajes comerciales según el conocimiento que tenga la compañía acerca de cada cliente potencial. Acciones como estas son las que están transformando por completo la experiencia de compra de diferentes audiencias en todo el mundo.</a:t>
            </a:r>
            <a:endParaRPr sz="1200">
              <a:solidFill>
                <a:srgbClr val="505D68"/>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MX" sz="1200">
                <a:solidFill>
                  <a:srgbClr val="505D68"/>
                </a:solidFill>
                <a:highlight>
                  <a:srgbClr val="FFFFFF"/>
                </a:highlight>
              </a:rPr>
              <a:t>Por otro lado, la inteligencia artificial en las empresas también es importante a nivel interno, ya sea para impulsar la productividad del personal, reducir los márgenes de error o mejorar la toma de decisiones, entre otras cosas.</a:t>
            </a:r>
            <a:endParaRPr sz="1200">
              <a:solidFill>
                <a:srgbClr val="505D68"/>
              </a:solidFill>
              <a:highlight>
                <a:srgbClr val="FFFFFF"/>
              </a:highlight>
            </a:endParaRPr>
          </a:p>
          <a:p>
            <a:pPr marL="0" lvl="0" indent="0" algn="l" rtl="0">
              <a:lnSpc>
                <a:spcPct val="115000"/>
              </a:lnSpc>
              <a:spcBef>
                <a:spcPts val="1200"/>
              </a:spcBef>
              <a:spcAft>
                <a:spcPts val="0"/>
              </a:spcAft>
              <a:buNone/>
            </a:pPr>
            <a:r>
              <a:rPr lang="es-MX" sz="1200">
                <a:solidFill>
                  <a:srgbClr val="505D68"/>
                </a:solidFill>
                <a:highlight>
                  <a:srgbClr val="FFFFFF"/>
                </a:highlight>
              </a:rPr>
              <a:t>Gracias a todos estos beneficios, el 79 % de los gerentes consideran que pueden ser mucho más eficientes si cuentan con el apoyo de la IA (</a:t>
            </a:r>
            <a:r>
              <a:rPr lang="es-MX" sz="1200" i="1">
                <a:solidFill>
                  <a:srgbClr val="007BFF"/>
                </a:solidFill>
                <a:highlight>
                  <a:srgbClr val="FFFFFF"/>
                </a:highlight>
                <a:uFill>
                  <a:noFill/>
                </a:uFill>
                <a:hlinkClick r:id="rId5">
                  <a:extLst>
                    <a:ext uri="{A12FA001-AC4F-418D-AE19-62706E023703}">
                      <ahyp:hlinkClr xmlns:ahyp="http://schemas.microsoft.com/office/drawing/2018/hyperlinkcolor" val="tx"/>
                    </a:ext>
                  </a:extLst>
                </a:hlinkClick>
              </a:rPr>
              <a:t>Artificial intelligence in the real world</a:t>
            </a:r>
            <a:r>
              <a:rPr lang="es-MX" sz="1200">
                <a:solidFill>
                  <a:srgbClr val="505D68"/>
                </a:solidFill>
                <a:highlight>
                  <a:srgbClr val="FFFFFF"/>
                </a:highlight>
              </a:rPr>
              <a:t> – The Economist) y, en esa misma línea, el 84 % de las organizaciones creen que podrían mantener o desarrollar mayores ventajas competitivas si implementan la inteligencia artificial en la empresa (</a:t>
            </a:r>
            <a:r>
              <a:rPr lang="es-MX" sz="1200" i="1">
                <a:solidFill>
                  <a:srgbClr val="007BFF"/>
                </a:solidFill>
                <a:highlight>
                  <a:srgbClr val="FFFFFF"/>
                </a:highlight>
                <a:uFill>
                  <a:noFill/>
                </a:uFill>
                <a:hlinkClick r:id="rId6">
                  <a:extLst>
                    <a:ext uri="{A12FA001-AC4F-418D-AE19-62706E023703}">
                      <ahyp:hlinkClr xmlns:ahyp="http://schemas.microsoft.com/office/drawing/2018/hyperlinkcolor" val="tx"/>
                    </a:ext>
                  </a:extLst>
                </a:hlinkClick>
              </a:rPr>
              <a:t>Reshaping business with artificial intelligence</a:t>
            </a:r>
            <a:r>
              <a:rPr lang="es-MX" sz="1200">
                <a:solidFill>
                  <a:srgbClr val="505D68"/>
                </a:solidFill>
                <a:highlight>
                  <a:srgbClr val="FFFFFF"/>
                </a:highlight>
              </a:rPr>
              <a:t> – MITSloan y BCG).</a:t>
            </a:r>
            <a:endParaRPr sz="1200">
              <a:solidFill>
                <a:srgbClr val="505D68"/>
              </a:solidFill>
              <a:highlight>
                <a:srgbClr val="FFFFFF"/>
              </a:highlight>
            </a:endParaRPr>
          </a:p>
          <a:p>
            <a:pPr marL="0" lvl="0" indent="0" algn="l" rtl="0">
              <a:lnSpc>
                <a:spcPct val="115000"/>
              </a:lnSpc>
              <a:spcBef>
                <a:spcPts val="1200"/>
              </a:spcBef>
              <a:spcAft>
                <a:spcPts val="1200"/>
              </a:spcAft>
              <a:buNone/>
            </a:pPr>
            <a:endParaRPr sz="1200">
              <a:solidFill>
                <a:srgbClr val="505D68"/>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678ef5181_1_1025"/>
          <p:cNvSpPr txBox="1">
            <a:spLocks noGrp="1"/>
          </p:cNvSpPr>
          <p:nvPr>
            <p:ph type="subTitle" idx="1"/>
          </p:nvPr>
        </p:nvSpPr>
        <p:spPr>
          <a:xfrm>
            <a:off x="1892249" y="2937600"/>
            <a:ext cx="8407500" cy="9828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s-MX" sz="2600" b="1">
                <a:solidFill>
                  <a:srgbClr val="1F3864"/>
                </a:solidFill>
              </a:rPr>
              <a:t>“La inteligencia artificial es la capacidad de una máquina para imitar la inteligencia humana.”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ge46caf0ea0_0_140"/>
          <p:cNvPicPr preferRelativeResize="0"/>
          <p:nvPr/>
        </p:nvPicPr>
        <p:blipFill>
          <a:blip r:embed="rId3">
            <a:alphaModFix/>
          </a:blip>
          <a:stretch>
            <a:fillRect/>
          </a:stretch>
        </p:blipFill>
        <p:spPr>
          <a:xfrm>
            <a:off x="1776413" y="645825"/>
            <a:ext cx="8639175" cy="6162675"/>
          </a:xfrm>
          <a:prstGeom prst="rect">
            <a:avLst/>
          </a:prstGeom>
          <a:noFill/>
          <a:ln>
            <a:noFill/>
          </a:ln>
        </p:spPr>
      </p:pic>
      <p:sp>
        <p:nvSpPr>
          <p:cNvPr id="988" name="Google Shape;988;ge46caf0ea0_0_140"/>
          <p:cNvSpPr txBox="1"/>
          <p:nvPr/>
        </p:nvSpPr>
        <p:spPr>
          <a:xfrm>
            <a:off x="1533475" y="191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Mapa de interacción humano - IA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e678ef5181_1_1054"/>
          <p:cNvSpPr txBox="1">
            <a:spLocks noGrp="1"/>
          </p:cNvSpPr>
          <p:nvPr>
            <p:ph type="ctrTitle"/>
          </p:nvPr>
        </p:nvSpPr>
        <p:spPr>
          <a:xfrm>
            <a:off x="1611425" y="252570"/>
            <a:ext cx="9144000" cy="1363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La IA en el día  a día</a:t>
            </a:r>
            <a:endParaRPr/>
          </a:p>
        </p:txBody>
      </p:sp>
      <p:sp>
        <p:nvSpPr>
          <p:cNvPr id="994" name="Google Shape;994;ge678ef5181_1_1054"/>
          <p:cNvSpPr txBox="1"/>
          <p:nvPr/>
        </p:nvSpPr>
        <p:spPr>
          <a:xfrm>
            <a:off x="116575" y="1884500"/>
            <a:ext cx="12472500" cy="22555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s-MX" sz="3400">
                <a:solidFill>
                  <a:srgbClr val="1E1E1F"/>
                </a:solidFill>
                <a:highlight>
                  <a:srgbClr val="FFFFFF"/>
                </a:highlight>
                <a:latin typeface="Georgia"/>
                <a:ea typeface="Georgia"/>
                <a:cs typeface="Georgia"/>
                <a:sym typeface="Georgia"/>
              </a:rPr>
              <a:t>La inteligencia artificial en el día a día</a:t>
            </a:r>
            <a:endParaRPr sz="3400">
              <a:solidFill>
                <a:srgbClr val="1E1E1F"/>
              </a:solidFill>
              <a:highlight>
                <a:srgbClr val="FFFFFF"/>
              </a:highlight>
              <a:latin typeface="Georgia"/>
              <a:ea typeface="Georgia"/>
              <a:cs typeface="Georgia"/>
              <a:sym typeface="Georgia"/>
            </a:endParaRPr>
          </a:p>
          <a:p>
            <a:pPr marL="0" lvl="0" indent="0" algn="l" rtl="0">
              <a:lnSpc>
                <a:spcPct val="150000"/>
              </a:lnSpc>
              <a:spcBef>
                <a:spcPts val="200"/>
              </a:spcBef>
              <a:spcAft>
                <a:spcPts val="0"/>
              </a:spcAft>
              <a:buNone/>
            </a:pPr>
            <a:r>
              <a:rPr lang="es-MX" sz="1550">
                <a:solidFill>
                  <a:srgbClr val="505154"/>
                </a:solidFill>
                <a:highlight>
                  <a:srgbClr val="FFFFFF"/>
                </a:highlight>
              </a:rPr>
              <a:t>A continuación se muestran algunas aplicaciones de inteligencia artificial que quizás desconocía que utilizaba esta habilidad.</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Compras por internet y publicidad </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 inteligencia artificial se usa mucho para crear recomendaciones personalizadas para los consumidores, basadas, por ejemplo, en sus búsquedas y compras previas o en otros comportamientos en línea. La IA es muy importante en el comercio, para optimizar los producos, planear el inventario, procesos logísticos, etc. </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Búsquedas en la web</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Los motores de búsqueda aprenden de la gran cantidad de datos que proporcionan sus usuarios para ofrecer resultados de búsqueda relevantes.</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Asistentes personales digitales </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Los teléfonos móviles smartphones usan la IA para un producto lo más relevante y personalizado posible. El uso de los asistentes virtuales que responden a preguntan, dan recomendaciones y ayudan a organizar las rutinas de sus propietarios se ha generalizado. </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Traducciones automáticas</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Language translation software, either based on written or spoken text, relies on artificial intelligence to provide and improve translations. This also applies to functions such as automated subtitling.</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Casas, ciudades e infraestructuras inteligentes </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Los termostatos inteligentes aprenden de nuestro comportamiento para ahorrar energía, mientras que los desarrolladores de ciudades inteligentes esperan poder regular el tráfico para mejorar la conectividad y reducir los atascos.</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Vehículos</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Aunque los vehículos de conducción autónoma no están generalizados todavía, los coches utilizan ya funciones de seguridad impulsadas por IA. Por ejemplo, la UE ayudó en la financiación del sistema de asistencia a la conducción basado en visión </a:t>
            </a:r>
            <a:r>
              <a:rPr lang="es-MX" sz="1550" u="sng">
                <a:solidFill>
                  <a:srgbClr val="3C77BD"/>
                </a:solidFill>
                <a:highlight>
                  <a:srgbClr val="FFFFFF"/>
                </a:highlight>
                <a:hlinkClick r:id="rId3">
                  <a:extLst>
                    <a:ext uri="{A12FA001-AC4F-418D-AE19-62706E023703}">
                      <ahyp:hlinkClr xmlns:ahyp="http://schemas.microsoft.com/office/drawing/2018/hyperlinkcolor" val="tx"/>
                    </a:ext>
                  </a:extLst>
                </a:hlinkClick>
              </a:rPr>
              <a:t>VI-DAS</a:t>
            </a:r>
            <a:r>
              <a:rPr lang="es-MX" sz="1550">
                <a:solidFill>
                  <a:srgbClr val="505154"/>
                </a:solidFill>
                <a:highlight>
                  <a:srgbClr val="FFFFFF"/>
                </a:highlight>
              </a:rPr>
              <a:t>, que detecta posibles situaciones peligrosas y accidentes.</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La navegación se basa en gran medida en IA.</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Ciberseguridad</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Los sistemas de inteligencia artificial pueden ayudar a reconocer y luchar contra los ciberataques y otras amenazas en línea basándose en los datos que reciben continuamente, reconociendo patrones e impidiendo los ataques. </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La inteligencia artficial para luchar contra la Covid-19</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 IA se ha utilizado en las cámaras termográficas instaladas en los aeropuertos y en otros lugares. En medicina, puede ayudar a reconocer una infección de los pulmones a partir de una prueba llamada tomografía computarizada. También se ha utilizado para proporcionar datos para rastrear la propagación de la enfermedad.</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Lucha contra la desinformación</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Algunas aplicaciones de la inteligencia artificial pueden detectar </a:t>
            </a:r>
            <a:r>
              <a:rPr lang="es-MX" sz="1550" u="sng">
                <a:solidFill>
                  <a:srgbClr val="3C77BD"/>
                </a:solidFill>
                <a:highlight>
                  <a:srgbClr val="FFFFFF"/>
                </a:highlight>
                <a:hlinkClick r:id="rId4">
                  <a:extLst>
                    <a:ext uri="{A12FA001-AC4F-418D-AE19-62706E023703}">
                      <ahyp:hlinkClr xmlns:ahyp="http://schemas.microsoft.com/office/drawing/2018/hyperlinkcolor" val="tx"/>
                    </a:ext>
                  </a:extLst>
                </a:hlinkClick>
              </a:rPr>
              <a:t>noticias falsas y desinformación</a:t>
            </a:r>
            <a:r>
              <a:rPr lang="es-MX" sz="1550">
                <a:solidFill>
                  <a:srgbClr val="505154"/>
                </a:solidFill>
                <a:highlight>
                  <a:srgbClr val="FFFFFF"/>
                </a:highlight>
              </a:rPr>
              <a:t> al extraer información de las redes sociales, buscar palabras sensacionales o alarmantes e idefintificar qué fuentes en línea se consideran autorizadas.</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Descubra más sobre cómo los </a:t>
            </a:r>
            <a:r>
              <a:rPr lang="es-MX" sz="1550" u="sng">
                <a:solidFill>
                  <a:srgbClr val="3C77BD"/>
                </a:solidFill>
                <a:highlight>
                  <a:srgbClr val="FFFFFF"/>
                </a:highlight>
                <a:hlinkClick r:id="rId5">
                  <a:extLst>
                    <a:ext uri="{A12FA001-AC4F-418D-AE19-62706E023703}">
                      <ahyp:hlinkClr xmlns:ahyp="http://schemas.microsoft.com/office/drawing/2018/hyperlinkcolor" val="tx"/>
                    </a:ext>
                  </a:extLst>
                </a:hlinkClick>
              </a:rPr>
              <a:t>eurodiputados quieren regular la legislación sobre datos</a:t>
            </a:r>
            <a:r>
              <a:rPr lang="es-MX" sz="1550">
                <a:solidFill>
                  <a:srgbClr val="505154"/>
                </a:solidFill>
                <a:highlight>
                  <a:srgbClr val="FFFFFF"/>
                </a:highlight>
              </a:rPr>
              <a:t> para promover la innovación y garantizar la seguridad.</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3400">
                <a:solidFill>
                  <a:srgbClr val="1E1E1F"/>
                </a:solidFill>
                <a:highlight>
                  <a:srgbClr val="FFFFFF"/>
                </a:highlight>
                <a:latin typeface="Georgia"/>
                <a:ea typeface="Georgia"/>
                <a:cs typeface="Georgia"/>
                <a:sym typeface="Georgia"/>
              </a:rPr>
              <a:t>Otros ejemplos de aplicaciones de IA</a:t>
            </a:r>
            <a:endParaRPr sz="3400">
              <a:solidFill>
                <a:srgbClr val="1E1E1F"/>
              </a:solidFill>
              <a:highlight>
                <a:srgbClr val="FFFFFF"/>
              </a:highlight>
              <a:latin typeface="Georgia"/>
              <a:ea typeface="Georgia"/>
              <a:cs typeface="Georgia"/>
              <a:sym typeface="Georgia"/>
            </a:endParaRPr>
          </a:p>
          <a:p>
            <a:pPr marL="0" lvl="0" indent="0" algn="l" rtl="0">
              <a:lnSpc>
                <a:spcPct val="150000"/>
              </a:lnSpc>
              <a:spcBef>
                <a:spcPts val="200"/>
              </a:spcBef>
              <a:spcAft>
                <a:spcPts val="0"/>
              </a:spcAft>
              <a:buNone/>
            </a:pPr>
            <a:r>
              <a:rPr lang="es-MX" sz="1550">
                <a:solidFill>
                  <a:srgbClr val="505154"/>
                </a:solidFill>
                <a:highlight>
                  <a:srgbClr val="FFFFFF"/>
                </a:highlight>
              </a:rPr>
              <a:t>Con la IA se pretende transformar casi todos los aspectos de la vida y la economía. Estos son otros ejemplos: </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Salud</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Los investigadores estudian cómo usar la IA para analizar grandes cantidades de datos sobre la salud para encontrar patrones que podrían llevar a nuevos descubrimientos en la medicina y a otras formas de mejorar los diagnósticos individuales. </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Por ejemplo, los investigadores desarrollaron un programa de IA que respondía a llamadas de emergencia y decían que detectaba paros cardiacos más rápidos de lo que lo podría hacer un médico.</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Por otra parte, </a:t>
            </a:r>
            <a:r>
              <a:rPr lang="es-MX" sz="1550" u="sng">
                <a:solidFill>
                  <a:srgbClr val="3C77BD"/>
                </a:solidFill>
                <a:highlight>
                  <a:srgbClr val="FFFFFF"/>
                </a:highlight>
                <a:hlinkClick r:id="rId6">
                  <a:extLst>
                    <a:ext uri="{A12FA001-AC4F-418D-AE19-62706E023703}">
                      <ahyp:hlinkClr xmlns:ahyp="http://schemas.microsoft.com/office/drawing/2018/hyperlinkcolor" val="tx"/>
                    </a:ext>
                  </a:extLst>
                </a:hlinkClick>
              </a:rPr>
              <a:t>KConnect</a:t>
            </a:r>
            <a:r>
              <a:rPr lang="es-MX" sz="1550">
                <a:solidFill>
                  <a:srgbClr val="505154"/>
                </a:solidFill>
                <a:highlight>
                  <a:srgbClr val="FFFFFF"/>
                </a:highlight>
              </a:rPr>
              <a:t>, cofinanciado por la UE, está desarrollando servicios de búsqueda y texto en varios idiomas que ayudan a las personas a encontrar la información médica más relevante disponible</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Transporte</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 inteligencia artificial podría mejorar la seguridad, velocidad y eficiencia del tráfico ferroviario al minimizar la fricción de las ruedas, maximizar la velocidad y permitir la conducción autónoma.</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Manufacturas</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 inteligencia artificial puede ayudar a que los productores europeas sean más eficientes y potenecie de nuevo las fábricas en Europa al usar robots, optimizar los recorridos de ventas o con predicciones puntuales del mantenimiento necesario o de averías en "fábricas inteligentes".</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El proyecto de investigación cofinanciaco por la UE </a:t>
            </a:r>
            <a:r>
              <a:rPr lang="es-MX" sz="1550" u="sng">
                <a:solidFill>
                  <a:srgbClr val="3C77BD"/>
                </a:solidFill>
                <a:highlight>
                  <a:srgbClr val="FFFFFF"/>
                </a:highlight>
                <a:hlinkClick r:id="rId7">
                  <a:extLst>
                    <a:ext uri="{A12FA001-AC4F-418D-AE19-62706E023703}">
                      <ahyp:hlinkClr xmlns:ahyp="http://schemas.microsoft.com/office/drawing/2018/hyperlinkcolor" val="tx"/>
                    </a:ext>
                  </a:extLst>
                </a:hlinkClick>
              </a:rPr>
              <a:t>SatisFactory</a:t>
            </a:r>
            <a:r>
              <a:rPr lang="es-MX" sz="1550">
                <a:solidFill>
                  <a:srgbClr val="505154"/>
                </a:solidFill>
                <a:highlight>
                  <a:srgbClr val="FFFFFF"/>
                </a:highlight>
              </a:rPr>
              <a:t> usa sistemas colaborativos de realidad aumentada para incrementar la satisfacción en el trabajo en "fábricas inteligentes".</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Comida y agricultura</a:t>
            </a:r>
            <a:endParaRPr sz="1200" b="1">
              <a:solidFill>
                <a:srgbClr val="505154"/>
              </a:solidFill>
              <a:highlight>
                <a:srgbClr val="FFFFFF"/>
              </a:highlight>
            </a:endParaRPr>
          </a:p>
          <a:p>
            <a:pPr marL="0" lvl="0" indent="0" algn="l" rtl="0">
              <a:lnSpc>
                <a:spcPct val="150000"/>
              </a:lnSpc>
              <a:spcBef>
                <a:spcPts val="200"/>
              </a:spcBef>
              <a:spcAft>
                <a:spcPts val="0"/>
              </a:spcAft>
              <a:buNone/>
            </a:pPr>
            <a:r>
              <a:rPr lang="es-MX" sz="1550">
                <a:solidFill>
                  <a:srgbClr val="505154"/>
                </a:solidFill>
                <a:highlight>
                  <a:srgbClr val="FFFFFF"/>
                </a:highlight>
              </a:rPr>
              <a:t>La IA puede usarse para construir </a:t>
            </a:r>
            <a:r>
              <a:rPr lang="es-MX" sz="1550" u="sng">
                <a:solidFill>
                  <a:srgbClr val="3C77BD"/>
                </a:solidFill>
                <a:highlight>
                  <a:srgbClr val="FFFFFF"/>
                </a:highlight>
                <a:hlinkClick r:id="rId8">
                  <a:extLst>
                    <a:ext uri="{A12FA001-AC4F-418D-AE19-62706E023703}">
                      <ahyp:hlinkClr xmlns:ahyp="http://schemas.microsoft.com/office/drawing/2018/hyperlinkcolor" val="tx"/>
                    </a:ext>
                  </a:extLst>
                </a:hlinkClick>
              </a:rPr>
              <a:t>un sistema alimentario sostenible</a:t>
            </a:r>
            <a:r>
              <a:rPr lang="es-MX" sz="1550">
                <a:solidFill>
                  <a:srgbClr val="505154"/>
                </a:solidFill>
                <a:highlight>
                  <a:srgbClr val="FFFFFF"/>
                </a:highlight>
              </a:rPr>
              <a:t>: podría garantizar comida más sana al minimizar el uso de fertilizantes, pesticidas y el riego; mejorar la productividad y reducir el impacto medioambiental. Además, los robots podrían quitar las malas hierbas y reducir el uso de herbicidas.</a:t>
            </a:r>
            <a:endParaRPr sz="1550">
              <a:solidFill>
                <a:srgbClr val="505154"/>
              </a:solidFill>
              <a:highlight>
                <a:srgbClr val="FFFFFF"/>
              </a:highlight>
            </a:endParaRPr>
          </a:p>
          <a:p>
            <a:pPr marL="0" lvl="0" indent="0" algn="l" rtl="0">
              <a:lnSpc>
                <a:spcPct val="150000"/>
              </a:lnSpc>
              <a:spcBef>
                <a:spcPts val="600"/>
              </a:spcBef>
              <a:spcAft>
                <a:spcPts val="0"/>
              </a:spcAft>
              <a:buNone/>
            </a:pPr>
            <a:r>
              <a:rPr lang="es-MX" sz="1550">
                <a:solidFill>
                  <a:srgbClr val="505154"/>
                </a:solidFill>
                <a:highlight>
                  <a:srgbClr val="FFFFFF"/>
                </a:highlight>
              </a:rPr>
              <a:t>En la UE, ya hay muchos granjeros que usan la IA para controlar el movimiento, la temperatura y el consumo de alimentos de sus ganados.</a:t>
            </a:r>
            <a:endParaRPr sz="1550">
              <a:solidFill>
                <a:srgbClr val="505154"/>
              </a:solidFill>
              <a:highlight>
                <a:srgbClr val="FFFFFF"/>
              </a:highlight>
            </a:endParaRPr>
          </a:p>
          <a:p>
            <a:pPr marL="0" lvl="0" indent="0" algn="l" rtl="0">
              <a:lnSpc>
                <a:spcPct val="120000"/>
              </a:lnSpc>
              <a:spcBef>
                <a:spcPts val="600"/>
              </a:spcBef>
              <a:spcAft>
                <a:spcPts val="0"/>
              </a:spcAft>
              <a:buNone/>
            </a:pPr>
            <a:r>
              <a:rPr lang="es-MX" sz="1200" b="1">
                <a:solidFill>
                  <a:srgbClr val="505154"/>
                </a:solidFill>
                <a:highlight>
                  <a:srgbClr val="FFFFFF"/>
                </a:highlight>
              </a:rPr>
              <a:t>Administración pública y servicios</a:t>
            </a:r>
            <a:endParaRPr sz="1200" b="1">
              <a:solidFill>
                <a:srgbClr val="505154"/>
              </a:solidFill>
              <a:highlight>
                <a:srgbClr val="FFFFFF"/>
              </a:highlight>
            </a:endParaRPr>
          </a:p>
          <a:p>
            <a:pPr marL="0" lvl="0" indent="0" algn="l" rtl="0">
              <a:lnSpc>
                <a:spcPct val="150000"/>
              </a:lnSpc>
              <a:spcBef>
                <a:spcPts val="200"/>
              </a:spcBef>
              <a:spcAft>
                <a:spcPts val="600"/>
              </a:spcAft>
              <a:buNone/>
            </a:pPr>
            <a:r>
              <a:rPr lang="es-MX" sz="1550">
                <a:solidFill>
                  <a:srgbClr val="505154"/>
                </a:solidFill>
                <a:highlight>
                  <a:srgbClr val="FFFFFF"/>
                </a:highlight>
              </a:rPr>
              <a:t>Al usar enormes cantidades de datos y reconocer patrones, la IA podría prever desastres naturales, permitir una preparación adecuada y reducir sus consecuencias.</a:t>
            </a:r>
            <a:endParaRPr sz="1550">
              <a:solidFill>
                <a:srgbClr val="505154"/>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e46caf0ea0_0_32"/>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Impacto de la inteligencia artificial en las empresas en cuanto a ventas y servicio</a:t>
            </a:r>
            <a:endParaRPr/>
          </a:p>
        </p:txBody>
      </p:sp>
      <p:sp>
        <p:nvSpPr>
          <p:cNvPr id="1000" name="Google Shape;1000;ge46caf0ea0_0_32"/>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ge46caf0ea0_0_38"/>
          <p:cNvSpPr txBox="1">
            <a:spLocks noGrp="1"/>
          </p:cNvSpPr>
          <p:nvPr>
            <p:ph type="subTitle" idx="1"/>
          </p:nvPr>
        </p:nvSpPr>
        <p:spPr>
          <a:xfrm>
            <a:off x="1524000" y="1220848"/>
            <a:ext cx="9144000" cy="30345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s-MX" sz="1200">
                <a:solidFill>
                  <a:srgbClr val="505D68"/>
                </a:solidFill>
                <a:highlight>
                  <a:srgbClr val="FFFFFF"/>
                </a:highlight>
              </a:rPr>
              <a:t>Si hablamos del impacto de la inteligencia artificial en las empresas en cuanto a la actividad comercial se calcula que, para el 2025, la IA puede llegar a encargarse hasta del 95 % de todas las interacciones con los clientes (</a:t>
            </a:r>
            <a:r>
              <a:rPr lang="es-MX" sz="1200" i="1">
                <a:solidFill>
                  <a:srgbClr val="007BFF"/>
                </a:solidFill>
                <a:highlight>
                  <a:srgbClr val="FFFFFF"/>
                </a:highlight>
                <a:uFill>
                  <a:noFill/>
                </a:uFill>
                <a:hlinkClick r:id="rId3">
                  <a:extLst>
                    <a:ext uri="{A12FA001-AC4F-418D-AE19-62706E023703}">
                      <ahyp:hlinkClr xmlns:ahyp="http://schemas.microsoft.com/office/drawing/2018/hyperlinkcolor" val="tx"/>
                    </a:ext>
                  </a:extLst>
                </a:hlinkClick>
              </a:rPr>
              <a:t>What makes emerging technologies the future of customer experience?</a:t>
            </a:r>
            <a:r>
              <a:rPr lang="es-MX" sz="1200">
                <a:solidFill>
                  <a:srgbClr val="505D68"/>
                </a:solidFill>
                <a:highlight>
                  <a:srgbClr val="FFFFFF"/>
                </a:highlight>
              </a:rPr>
              <a:t> – Servion). Esto sucederá, principalmente, a través de tecnologías como los </a:t>
            </a:r>
            <a:r>
              <a:rPr lang="es-MX" sz="1200" i="1">
                <a:solidFill>
                  <a:srgbClr val="505D68"/>
                </a:solidFill>
                <a:highlight>
                  <a:srgbClr val="FFFFFF"/>
                </a:highlight>
              </a:rPr>
              <a:t>chatbots</a:t>
            </a:r>
            <a:r>
              <a:rPr lang="es-MX" sz="1200">
                <a:solidFill>
                  <a:srgbClr val="505D68"/>
                </a:solidFill>
                <a:highlight>
                  <a:srgbClr val="FFFFFF"/>
                </a:highlight>
              </a:rPr>
              <a:t>: </a:t>
            </a:r>
            <a:r>
              <a:rPr lang="es-MX" sz="1200" i="1">
                <a:solidFill>
                  <a:srgbClr val="505D68"/>
                </a:solidFill>
                <a:highlight>
                  <a:srgbClr val="FFFFFF"/>
                </a:highlight>
              </a:rPr>
              <a:t>bots</a:t>
            </a:r>
            <a:r>
              <a:rPr lang="es-MX" sz="1200">
                <a:solidFill>
                  <a:srgbClr val="505D68"/>
                </a:solidFill>
                <a:highlight>
                  <a:srgbClr val="FFFFFF"/>
                </a:highlight>
              </a:rPr>
              <a:t> conversacionales capaces de atender a los consumidores en tiempo real vía </a:t>
            </a:r>
            <a:r>
              <a:rPr lang="es-MX" sz="1200" i="1">
                <a:solidFill>
                  <a:srgbClr val="505D68"/>
                </a:solidFill>
                <a:highlight>
                  <a:srgbClr val="FFFFFF"/>
                </a:highlight>
              </a:rPr>
              <a:t>chat</a:t>
            </a:r>
            <a:r>
              <a:rPr lang="es-MX" sz="1200">
                <a:solidFill>
                  <a:srgbClr val="505D68"/>
                </a:solidFill>
                <a:highlight>
                  <a:srgbClr val="FFFFFF"/>
                </a:highlight>
              </a:rPr>
              <a:t>, llamadas telefónicas, </a:t>
            </a:r>
            <a:r>
              <a:rPr lang="es-MX" sz="1200" i="1">
                <a:solidFill>
                  <a:srgbClr val="505D68"/>
                </a:solidFill>
                <a:highlight>
                  <a:srgbClr val="FFFFFF"/>
                </a:highlight>
              </a:rPr>
              <a:t>emails</a:t>
            </a:r>
            <a:r>
              <a:rPr lang="es-MX" sz="1200">
                <a:solidFill>
                  <a:srgbClr val="505D68"/>
                </a:solidFill>
                <a:highlight>
                  <a:srgbClr val="FFFFFF"/>
                </a:highlight>
              </a:rPr>
              <a:t> y otros canales, con un nivel de efectividad tal que el usuario puede llegar a no distinguir si está interactuando con un humano o con un </a:t>
            </a:r>
            <a:r>
              <a:rPr lang="es-MX" sz="1200" i="1">
                <a:solidFill>
                  <a:srgbClr val="505D68"/>
                </a:solidFill>
                <a:highlight>
                  <a:srgbClr val="FFFFFF"/>
                </a:highlight>
              </a:rPr>
              <a:t>bot.</a:t>
            </a:r>
            <a:endParaRPr sz="1200" i="1">
              <a:solidFill>
                <a:srgbClr val="505D68"/>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MX" sz="1200">
                <a:solidFill>
                  <a:srgbClr val="505D68"/>
                </a:solidFill>
                <a:highlight>
                  <a:srgbClr val="FFFFFF"/>
                </a:highlight>
              </a:rPr>
              <a:t>En esa misma línea, la inteligencia artificial en las empresas puede hacer que sus departamentos de ventas logren aumentar la captación de clientes potenciales en más del 50 % y reducir sus tiempos de llamada entre un 60 y un 70 % (</a:t>
            </a:r>
            <a:r>
              <a:rPr lang="es-MX" sz="1200" i="1">
                <a:solidFill>
                  <a:srgbClr val="007BFF"/>
                </a:solidFill>
                <a:highlight>
                  <a:srgbClr val="FFFFFF"/>
                </a:highlight>
                <a:uFill>
                  <a:noFill/>
                </a:uFill>
                <a:hlinkClick r:id="rId4">
                  <a:extLst>
                    <a:ext uri="{A12FA001-AC4F-418D-AE19-62706E023703}">
                      <ahyp:hlinkClr xmlns:ahyp="http://schemas.microsoft.com/office/drawing/2018/hyperlinkcolor" val="tx"/>
                    </a:ext>
                  </a:extLst>
                </a:hlinkClick>
              </a:rPr>
              <a:t>Why salespeople need to develop “machine intelligence”</a:t>
            </a:r>
            <a:r>
              <a:rPr lang="es-MX" sz="1200">
                <a:solidFill>
                  <a:srgbClr val="505D68"/>
                </a:solidFill>
                <a:highlight>
                  <a:srgbClr val="FFFFFF"/>
                </a:highlight>
              </a:rPr>
              <a:t> – Harvard Business Review).</a:t>
            </a:r>
            <a:endParaRPr sz="1200">
              <a:solidFill>
                <a:srgbClr val="505D68"/>
              </a:solidFill>
              <a:highlight>
                <a:srgbClr val="FFFFFF"/>
              </a:highlight>
            </a:endParaRPr>
          </a:p>
          <a:p>
            <a:pPr marL="0" lvl="0" indent="0" algn="l" rtl="0">
              <a:lnSpc>
                <a:spcPct val="115000"/>
              </a:lnSpc>
              <a:spcBef>
                <a:spcPts val="1200"/>
              </a:spcBef>
              <a:spcAft>
                <a:spcPts val="1200"/>
              </a:spcAft>
              <a:buNone/>
            </a:pPr>
            <a:r>
              <a:rPr lang="es-MX" sz="1200">
                <a:solidFill>
                  <a:srgbClr val="505D68"/>
                </a:solidFill>
                <a:highlight>
                  <a:srgbClr val="FFFFFF"/>
                </a:highlight>
              </a:rPr>
              <a:t>Finalmente, si se implementa de manera correcta, la inteligencia artificial en las empresas será capaz de generar, de media, un aumento del 38 % en sus niveles de rentabilidad para el año 2035 (</a:t>
            </a:r>
            <a:r>
              <a:rPr lang="es-MX" sz="1200" i="1">
                <a:solidFill>
                  <a:srgbClr val="007BFF"/>
                </a:solidFill>
                <a:highlight>
                  <a:srgbClr val="FFFFFF"/>
                </a:highlight>
                <a:uFill>
                  <a:noFill/>
                </a:uFill>
                <a:hlinkClick r:id="rId5">
                  <a:extLst>
                    <a:ext uri="{A12FA001-AC4F-418D-AE19-62706E023703}">
                      <ahyp:hlinkClr xmlns:ahyp="http://schemas.microsoft.com/office/drawing/2018/hyperlinkcolor" val="tx"/>
                    </a:ext>
                  </a:extLst>
                </a:hlinkClick>
              </a:rPr>
              <a:t>Why artificial intelligence is the future of growth</a:t>
            </a:r>
            <a:r>
              <a:rPr lang="es-MX" sz="1200">
                <a:solidFill>
                  <a:srgbClr val="505D68"/>
                </a:solidFill>
                <a:highlight>
                  <a:srgbClr val="FFFFFF"/>
                </a:highlight>
              </a:rPr>
              <a:t> – Accenture). Por lo tanto, es más que recomendable que comiences el proceso de transformación digital de tu negocio hoy mismo. Cuanto antes subas al tren de las nuevas tecnologías, antes comenzarás a disfrutar de todos sus beneficios.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186" name="Google Shape;186;ge678ef5181_1_23"/>
          <p:cNvGrpSpPr/>
          <p:nvPr/>
        </p:nvGrpSpPr>
        <p:grpSpPr>
          <a:xfrm>
            <a:off x="3926489" y="1495153"/>
            <a:ext cx="4765658" cy="4765658"/>
            <a:chOff x="2820225" y="891450"/>
            <a:chExt cx="3175200" cy="3175200"/>
          </a:xfrm>
        </p:grpSpPr>
        <p:sp>
          <p:nvSpPr>
            <p:cNvPr id="187" name="Google Shape;187;ge678ef5181_1_23"/>
            <p:cNvSpPr/>
            <p:nvPr/>
          </p:nvSpPr>
          <p:spPr>
            <a:xfrm rot="10800000">
              <a:off x="2820225" y="891450"/>
              <a:ext cx="3175200" cy="3175200"/>
            </a:xfrm>
            <a:prstGeom prst="blockArc">
              <a:avLst>
                <a:gd name="adj1" fmla="val 5399801"/>
                <a:gd name="adj2" fmla="val 3012680"/>
                <a:gd name="adj3" fmla="val 6939"/>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e678ef5181_1_23"/>
            <p:cNvSpPr/>
            <p:nvPr/>
          </p:nvSpPr>
          <p:spPr>
            <a:xfrm rot="10800000">
              <a:off x="3175023" y="1179900"/>
              <a:ext cx="450600" cy="450600"/>
            </a:xfrm>
            <a:prstGeom prst="rtTriangl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ge678ef5181_1_23"/>
          <p:cNvGrpSpPr/>
          <p:nvPr/>
        </p:nvGrpSpPr>
        <p:grpSpPr>
          <a:xfrm>
            <a:off x="3216518" y="3429011"/>
            <a:ext cx="1999649" cy="1372873"/>
            <a:chOff x="5130375" y="2422675"/>
            <a:chExt cx="1332300" cy="914700"/>
          </a:xfrm>
        </p:grpSpPr>
        <p:sp>
          <p:nvSpPr>
            <p:cNvPr id="190" name="Google Shape;190;ge678ef5181_1_23"/>
            <p:cNvSpPr/>
            <p:nvPr/>
          </p:nvSpPr>
          <p:spPr>
            <a:xfrm>
              <a:off x="51303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Capacidad de tomar decisiones y ejecutar acciones</a:t>
              </a:r>
              <a:endParaRPr sz="1900">
                <a:solidFill>
                  <a:srgbClr val="FFFFFF"/>
                </a:solidFill>
              </a:endParaRPr>
            </a:p>
          </p:txBody>
        </p:sp>
        <p:sp>
          <p:nvSpPr>
            <p:cNvPr id="191" name="Google Shape;191;ge678ef5181_1_23"/>
            <p:cNvSpPr/>
            <p:nvPr/>
          </p:nvSpPr>
          <p:spPr>
            <a:xfrm>
              <a:off x="51303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Actuar</a:t>
              </a:r>
              <a:endParaRPr sz="1100" b="1">
                <a:solidFill>
                  <a:srgbClr val="FFFFFF"/>
                </a:solidFill>
              </a:endParaRPr>
            </a:p>
          </p:txBody>
        </p:sp>
      </p:grpSp>
      <p:grpSp>
        <p:nvGrpSpPr>
          <p:cNvPr id="192" name="Google Shape;192;ge678ef5181_1_23"/>
          <p:cNvGrpSpPr/>
          <p:nvPr/>
        </p:nvGrpSpPr>
        <p:grpSpPr>
          <a:xfrm>
            <a:off x="5394144" y="1221689"/>
            <a:ext cx="1999649" cy="1372873"/>
            <a:chOff x="3798075" y="709250"/>
            <a:chExt cx="1332300" cy="914700"/>
          </a:xfrm>
        </p:grpSpPr>
        <p:sp>
          <p:nvSpPr>
            <p:cNvPr id="193" name="Google Shape;193;ge678ef5181_1_23"/>
            <p:cNvSpPr/>
            <p:nvPr/>
          </p:nvSpPr>
          <p:spPr>
            <a:xfrm>
              <a:off x="3798075" y="994250"/>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Extraer, procesar y analizar los contenidos que los rodean.</a:t>
              </a:r>
              <a:endParaRPr sz="1900">
                <a:solidFill>
                  <a:srgbClr val="FFFFFF"/>
                </a:solidFill>
              </a:endParaRPr>
            </a:p>
          </p:txBody>
        </p:sp>
        <p:sp>
          <p:nvSpPr>
            <p:cNvPr id="194" name="Google Shape;194;ge678ef5181_1_23"/>
            <p:cNvSpPr/>
            <p:nvPr/>
          </p:nvSpPr>
          <p:spPr>
            <a:xfrm>
              <a:off x="3798075" y="709250"/>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Percibir</a:t>
              </a:r>
              <a:endParaRPr sz="1100" b="1">
                <a:solidFill>
                  <a:srgbClr val="FFFFFF"/>
                </a:solidFill>
              </a:endParaRPr>
            </a:p>
          </p:txBody>
        </p:sp>
      </p:grpSp>
      <p:grpSp>
        <p:nvGrpSpPr>
          <p:cNvPr id="195" name="Google Shape;195;ge678ef5181_1_23"/>
          <p:cNvGrpSpPr/>
          <p:nvPr/>
        </p:nvGrpSpPr>
        <p:grpSpPr>
          <a:xfrm>
            <a:off x="7393795" y="3429011"/>
            <a:ext cx="1999649" cy="1372873"/>
            <a:chOff x="2465775" y="2422675"/>
            <a:chExt cx="1332300" cy="914700"/>
          </a:xfrm>
        </p:grpSpPr>
        <p:sp>
          <p:nvSpPr>
            <p:cNvPr id="196" name="Google Shape;196;ge678ef5181_1_23"/>
            <p:cNvSpPr/>
            <p:nvPr/>
          </p:nvSpPr>
          <p:spPr>
            <a:xfrm>
              <a:off x="24657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herramientas de análisis de datos puedan “comprender”. </a:t>
              </a:r>
              <a:endParaRPr sz="1100">
                <a:solidFill>
                  <a:srgbClr val="FFFFFF"/>
                </a:solidFill>
                <a:latin typeface="Roboto"/>
                <a:ea typeface="Roboto"/>
                <a:cs typeface="Roboto"/>
                <a:sym typeface="Roboto"/>
              </a:endParaRPr>
            </a:p>
          </p:txBody>
        </p:sp>
        <p:sp>
          <p:nvSpPr>
            <p:cNvPr id="197" name="Google Shape;197;ge678ef5181_1_23"/>
            <p:cNvSpPr/>
            <p:nvPr/>
          </p:nvSpPr>
          <p:spPr>
            <a:xfrm>
              <a:off x="24657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Comprender</a:t>
              </a:r>
              <a:endParaRPr sz="1100" b="1">
                <a:solidFill>
                  <a:srgbClr val="FFFFFF"/>
                </a:solidFill>
              </a:endParaRPr>
            </a:p>
          </p:txBody>
        </p:sp>
      </p:grpSp>
      <p:grpSp>
        <p:nvGrpSpPr>
          <p:cNvPr id="198" name="Google Shape;198;ge678ef5181_1_23"/>
          <p:cNvGrpSpPr/>
          <p:nvPr/>
        </p:nvGrpSpPr>
        <p:grpSpPr>
          <a:xfrm>
            <a:off x="5394163" y="5285615"/>
            <a:ext cx="1999649" cy="1372873"/>
            <a:chOff x="5130375" y="2422675"/>
            <a:chExt cx="1332300" cy="914700"/>
          </a:xfrm>
        </p:grpSpPr>
        <p:sp>
          <p:nvSpPr>
            <p:cNvPr id="199" name="Google Shape;199;ge678ef5181_1_23"/>
            <p:cNvSpPr/>
            <p:nvPr/>
          </p:nvSpPr>
          <p:spPr>
            <a:xfrm>
              <a:off x="51303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100">
                  <a:solidFill>
                    <a:srgbClr val="FFFFFF"/>
                  </a:solidFill>
                  <a:latin typeface="Roboto"/>
                  <a:ea typeface="Roboto"/>
                  <a:cs typeface="Roboto"/>
                  <a:sym typeface="Roboto"/>
                </a:rPr>
                <a:t>Machine learning -&gt; Máquinas son capaces de ir aprendiendo por su cuenta</a:t>
              </a:r>
              <a:endParaRPr sz="1900">
                <a:solidFill>
                  <a:srgbClr val="FFFFFF"/>
                </a:solidFill>
              </a:endParaRPr>
            </a:p>
          </p:txBody>
        </p:sp>
        <p:sp>
          <p:nvSpPr>
            <p:cNvPr id="200" name="Google Shape;200;ge678ef5181_1_23"/>
            <p:cNvSpPr/>
            <p:nvPr/>
          </p:nvSpPr>
          <p:spPr>
            <a:xfrm>
              <a:off x="51303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Aprender</a:t>
              </a:r>
              <a:endParaRPr sz="1100" b="1">
                <a:solidFill>
                  <a:srgbClr val="FFFFFF"/>
                </a:solidFill>
              </a:endParaRPr>
            </a:p>
          </p:txBody>
        </p:sp>
      </p:grpSp>
      <p:sp>
        <p:nvSpPr>
          <p:cNvPr id="201" name="Google Shape;201;ge678ef5181_1_23"/>
          <p:cNvSpPr txBox="1">
            <a:spLocks noGrp="1"/>
          </p:cNvSpPr>
          <p:nvPr>
            <p:ph type="subTitle" idx="1"/>
          </p:nvPr>
        </p:nvSpPr>
        <p:spPr>
          <a:xfrm>
            <a:off x="1495975" y="459300"/>
            <a:ext cx="10355100" cy="9246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s-MX" sz="1900">
                <a:solidFill>
                  <a:srgbClr val="073763"/>
                </a:solidFill>
              </a:rPr>
              <a:t>La IA se apoya de un conjunto de tecnologías y de métodos que permiten desarrollar sistemas informáticos que cuenten con estas 4 capacidades “humanas”:</a:t>
            </a:r>
            <a:endParaRPr sz="1900">
              <a:solidFill>
                <a:srgbClr val="073763"/>
              </a:solidFill>
            </a:endParaRPr>
          </a:p>
          <a:p>
            <a:pPr marL="0" lvl="0" indent="0" algn="l" rtl="0">
              <a:lnSpc>
                <a:spcPct val="70000"/>
              </a:lnSpc>
              <a:spcBef>
                <a:spcPts val="1000"/>
              </a:spcBef>
              <a:spcAft>
                <a:spcPts val="0"/>
              </a:spcAft>
              <a:buNone/>
            </a:pPr>
            <a:endParaRPr sz="1900">
              <a:solidFill>
                <a:srgbClr val="07376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e472848fcc_2_2933"/>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sz="4700"/>
              <a:t>Breve Historia de la Inteligencia Artificial</a:t>
            </a:r>
            <a:endParaRPr sz="4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ge678ef5181_0_0"/>
          <p:cNvPicPr preferRelativeResize="0"/>
          <p:nvPr/>
        </p:nvPicPr>
        <p:blipFill>
          <a:blip r:embed="rId3">
            <a:alphaModFix/>
          </a:blip>
          <a:stretch>
            <a:fillRect/>
          </a:stretch>
        </p:blipFill>
        <p:spPr>
          <a:xfrm>
            <a:off x="1328400" y="1956250"/>
            <a:ext cx="9820274" cy="4233524"/>
          </a:xfrm>
          <a:prstGeom prst="rect">
            <a:avLst/>
          </a:prstGeom>
          <a:noFill/>
          <a:ln>
            <a:noFill/>
          </a:ln>
        </p:spPr>
      </p:pic>
      <p:sp>
        <p:nvSpPr>
          <p:cNvPr id="212" name="Google Shape;212;ge678ef5181_0_0"/>
          <p:cNvSpPr txBox="1"/>
          <p:nvPr/>
        </p:nvSpPr>
        <p:spPr>
          <a:xfrm>
            <a:off x="1508400" y="2743550"/>
            <a:ext cx="269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100"/>
              <a:t>Alan Turing and Alonzo Chunch Thesis</a:t>
            </a:r>
            <a:endParaRPr sz="1100"/>
          </a:p>
        </p:txBody>
      </p:sp>
      <p:sp>
        <p:nvSpPr>
          <p:cNvPr id="213" name="Google Shape;213;ge678ef5181_0_0"/>
          <p:cNvSpPr txBox="1"/>
          <p:nvPr/>
        </p:nvSpPr>
        <p:spPr>
          <a:xfrm>
            <a:off x="3555275" y="1509775"/>
            <a:ext cx="1620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chemeClr val="accent6"/>
                </a:solidFill>
              </a:rPr>
              <a:t>Dartmouth workshop</a:t>
            </a:r>
            <a:endParaRPr sz="1100" b="1">
              <a:solidFill>
                <a:schemeClr val="accent6"/>
              </a:solidFill>
            </a:endParaRPr>
          </a:p>
          <a:p>
            <a:pPr marL="0" lvl="0" indent="0" algn="ctr" rtl="0">
              <a:spcBef>
                <a:spcPts val="0"/>
              </a:spcBef>
              <a:spcAft>
                <a:spcPts val="0"/>
              </a:spcAft>
              <a:buNone/>
            </a:pPr>
            <a:r>
              <a:rPr lang="es-MX" sz="1100"/>
              <a:t>Nacimiento de la IA</a:t>
            </a:r>
            <a:endParaRPr sz="1100"/>
          </a:p>
        </p:txBody>
      </p:sp>
      <p:sp>
        <p:nvSpPr>
          <p:cNvPr id="214" name="Google Shape;214;ge678ef5181_0_0"/>
          <p:cNvSpPr txBox="1"/>
          <p:nvPr/>
        </p:nvSpPr>
        <p:spPr>
          <a:xfrm>
            <a:off x="4872888" y="2743550"/>
            <a:ext cx="1790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2F683D"/>
                </a:solidFill>
              </a:rPr>
              <a:t>Financiación de la IA</a:t>
            </a:r>
            <a:endParaRPr sz="1100">
              <a:solidFill>
                <a:srgbClr val="2F683D"/>
              </a:solidFill>
            </a:endParaRPr>
          </a:p>
        </p:txBody>
      </p:sp>
      <p:sp>
        <p:nvSpPr>
          <p:cNvPr id="215" name="Google Shape;215;ge678ef5181_0_0"/>
          <p:cNvSpPr txBox="1"/>
          <p:nvPr/>
        </p:nvSpPr>
        <p:spPr>
          <a:xfrm>
            <a:off x="6026475" y="1509775"/>
            <a:ext cx="2412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45818E"/>
                </a:solidFill>
              </a:rPr>
              <a:t>Primer Invierno de la IA</a:t>
            </a:r>
            <a:endParaRPr sz="1100" b="1">
              <a:solidFill>
                <a:srgbClr val="45818E"/>
              </a:solidFill>
            </a:endParaRPr>
          </a:p>
          <a:p>
            <a:pPr marL="0" lvl="0" indent="0" algn="ctr" rtl="0">
              <a:spcBef>
                <a:spcPts val="0"/>
              </a:spcBef>
              <a:spcAft>
                <a:spcPts val="0"/>
              </a:spcAft>
              <a:buNone/>
            </a:pPr>
            <a:r>
              <a:rPr lang="es-MX" sz="1100"/>
              <a:t>Momentos de decepción de la IA</a:t>
            </a:r>
            <a:endParaRPr sz="1100"/>
          </a:p>
        </p:txBody>
      </p:sp>
      <p:sp>
        <p:nvSpPr>
          <p:cNvPr id="216" name="Google Shape;216;ge678ef5181_0_0"/>
          <p:cNvSpPr txBox="1"/>
          <p:nvPr/>
        </p:nvSpPr>
        <p:spPr>
          <a:xfrm>
            <a:off x="7673875" y="2743550"/>
            <a:ext cx="2004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134F5C"/>
                </a:solidFill>
              </a:rPr>
              <a:t>Sistemas Expertos</a:t>
            </a:r>
            <a:endParaRPr sz="1100" b="1">
              <a:solidFill>
                <a:srgbClr val="134F5C"/>
              </a:solidFill>
            </a:endParaRPr>
          </a:p>
          <a:p>
            <a:pPr marL="0" lvl="0" indent="0" algn="ctr" rtl="0">
              <a:spcBef>
                <a:spcPts val="0"/>
              </a:spcBef>
              <a:spcAft>
                <a:spcPts val="0"/>
              </a:spcAft>
              <a:buNone/>
            </a:pPr>
            <a:r>
              <a:rPr lang="es-MX" sz="1100"/>
              <a:t>Renacimiento de la IA</a:t>
            </a:r>
            <a:endParaRPr sz="1100"/>
          </a:p>
        </p:txBody>
      </p:sp>
      <p:sp>
        <p:nvSpPr>
          <p:cNvPr id="217" name="Google Shape;217;ge678ef5181_0_0"/>
          <p:cNvSpPr txBox="1"/>
          <p:nvPr/>
        </p:nvSpPr>
        <p:spPr>
          <a:xfrm>
            <a:off x="7364425" y="4463750"/>
            <a:ext cx="2622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0B5394"/>
                </a:solidFill>
              </a:rPr>
              <a:t>Segundo Invierno de la IA</a:t>
            </a:r>
            <a:endParaRPr sz="1100" b="1">
              <a:solidFill>
                <a:srgbClr val="0B5394"/>
              </a:solidFill>
            </a:endParaRPr>
          </a:p>
          <a:p>
            <a:pPr marL="0" lvl="0" indent="0" algn="ctr" rtl="0">
              <a:spcBef>
                <a:spcPts val="0"/>
              </a:spcBef>
              <a:spcAft>
                <a:spcPts val="0"/>
              </a:spcAft>
              <a:buNone/>
            </a:pPr>
            <a:r>
              <a:rPr lang="es-MX" sz="1100"/>
              <a:t>Nuevo momentos de decepción de la IA</a:t>
            </a:r>
            <a:endParaRPr sz="1100"/>
          </a:p>
        </p:txBody>
      </p:sp>
      <p:sp>
        <p:nvSpPr>
          <p:cNvPr id="218" name="Google Shape;218;ge678ef5181_0_0"/>
          <p:cNvSpPr txBox="1"/>
          <p:nvPr/>
        </p:nvSpPr>
        <p:spPr>
          <a:xfrm>
            <a:off x="5838375" y="3174800"/>
            <a:ext cx="2690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674EA7"/>
                </a:solidFill>
              </a:rPr>
              <a:t>Capacidad de computación</a:t>
            </a:r>
            <a:endParaRPr sz="1100" b="1">
              <a:solidFill>
                <a:srgbClr val="674EA7"/>
              </a:solidFill>
            </a:endParaRPr>
          </a:p>
          <a:p>
            <a:pPr marL="0" lvl="0" indent="0" algn="ctr" rtl="0">
              <a:spcBef>
                <a:spcPts val="0"/>
              </a:spcBef>
              <a:spcAft>
                <a:spcPts val="0"/>
              </a:spcAft>
              <a:buNone/>
            </a:pPr>
            <a:r>
              <a:rPr lang="es-MX" sz="1100"/>
              <a:t>A las puertas del S. XXI, la IA resurge </a:t>
            </a:r>
            <a:endParaRPr sz="1100"/>
          </a:p>
        </p:txBody>
      </p:sp>
      <p:sp>
        <p:nvSpPr>
          <p:cNvPr id="219" name="Google Shape;219;ge678ef5181_0_0"/>
          <p:cNvSpPr txBox="1"/>
          <p:nvPr/>
        </p:nvSpPr>
        <p:spPr>
          <a:xfrm>
            <a:off x="4456650" y="4463750"/>
            <a:ext cx="2622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351C75"/>
                </a:solidFill>
              </a:rPr>
              <a:t>Deep Blue</a:t>
            </a:r>
            <a:endParaRPr sz="1100" b="1">
              <a:solidFill>
                <a:srgbClr val="351C75"/>
              </a:solidFill>
            </a:endParaRPr>
          </a:p>
          <a:p>
            <a:pPr marL="0" lvl="0" indent="0" algn="ctr" rtl="0">
              <a:spcBef>
                <a:spcPts val="0"/>
              </a:spcBef>
              <a:spcAft>
                <a:spcPts val="0"/>
              </a:spcAft>
              <a:buNone/>
            </a:pPr>
            <a:r>
              <a:rPr lang="es-MX" sz="1100"/>
              <a:t>Garry Kasparov pierde el reinado del ajedrez mundial</a:t>
            </a:r>
            <a:endParaRPr sz="1100"/>
          </a:p>
        </p:txBody>
      </p:sp>
      <p:sp>
        <p:nvSpPr>
          <p:cNvPr id="220" name="Google Shape;220;ge678ef5181_0_0"/>
          <p:cNvSpPr txBox="1"/>
          <p:nvPr/>
        </p:nvSpPr>
        <p:spPr>
          <a:xfrm>
            <a:off x="3147300" y="3052850"/>
            <a:ext cx="26907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sz="1100" b="1">
                <a:solidFill>
                  <a:srgbClr val="351C75"/>
                </a:solidFill>
              </a:rPr>
              <a:t>AlphaGo</a:t>
            </a:r>
            <a:endParaRPr sz="1100" b="1">
              <a:solidFill>
                <a:srgbClr val="351C75"/>
              </a:solidFill>
            </a:endParaRPr>
          </a:p>
          <a:p>
            <a:pPr marL="0" lvl="0" indent="0" algn="ctr" rtl="0">
              <a:spcBef>
                <a:spcPts val="0"/>
              </a:spcBef>
              <a:spcAft>
                <a:spcPts val="0"/>
              </a:spcAft>
              <a:buNone/>
            </a:pPr>
            <a:r>
              <a:rPr lang="es-MX" sz="1100"/>
              <a:t>La IA reina en un juego mucho más humano que el Ajedrez</a:t>
            </a:r>
            <a:endParaRPr sz="1100"/>
          </a:p>
        </p:txBody>
      </p:sp>
      <p:sp>
        <p:nvSpPr>
          <p:cNvPr id="221" name="Google Shape;221;ge678ef5181_0_0"/>
          <p:cNvSpPr txBox="1"/>
          <p:nvPr/>
        </p:nvSpPr>
        <p:spPr>
          <a:xfrm>
            <a:off x="1858100" y="495375"/>
            <a:ext cx="9915000" cy="683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MX" sz="3600" b="1">
                <a:solidFill>
                  <a:srgbClr val="134F5C"/>
                </a:solidFill>
              </a:rPr>
              <a:t>Breve Historia de la Inteligencia Artificial</a:t>
            </a:r>
            <a:endParaRPr sz="200">
              <a:solidFill>
                <a:srgbClr val="134F5C"/>
              </a:solidFill>
            </a:endParaRPr>
          </a:p>
        </p:txBody>
      </p:sp>
      <p:sp>
        <p:nvSpPr>
          <p:cNvPr id="222" name="Google Shape;222;ge678ef5181_0_0"/>
          <p:cNvSpPr txBox="1"/>
          <p:nvPr/>
        </p:nvSpPr>
        <p:spPr>
          <a:xfrm>
            <a:off x="5708450" y="6038450"/>
            <a:ext cx="495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MX" b="1">
                <a:solidFill>
                  <a:srgbClr val="351C75"/>
                </a:solidFill>
              </a:rPr>
              <a:t>Creación de muchos sistemas de Inteligencia Artificial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e472848fcc_2_2937"/>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sz="4700"/>
              <a:t>Áreas de la Inteligencia Artificial</a:t>
            </a:r>
            <a:endParaRPr sz="460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e753c2c-bb14-4786-921b-97c6a6fc424f}" enabled="1" method="Standard" siteId="{3bd97919-57c3-48d3-9e9a-8e4c01614a8f}" contentBits="2" removed="0"/>
</clbl:labelList>
</file>

<file path=docProps/app.xml><?xml version="1.0" encoding="utf-8"?>
<Properties xmlns="http://schemas.openxmlformats.org/officeDocument/2006/extended-properties" xmlns:vt="http://schemas.openxmlformats.org/officeDocument/2006/docPropsVTypes">
  <TotalTime>0</TotalTime>
  <Words>7066</Words>
  <Application>Microsoft Office PowerPoint</Application>
  <PresentationFormat>Widescreen</PresentationFormat>
  <Paragraphs>507</Paragraphs>
  <Slides>54</Slides>
  <Notes>54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Roboto Light</vt:lpstr>
      <vt:lpstr>Georgia</vt:lpstr>
      <vt:lpstr>Roboto Medium</vt:lpstr>
      <vt:lpstr>Arial</vt:lpstr>
      <vt:lpstr>Calibri</vt:lpstr>
      <vt:lpstr>Roboto Thin</vt:lpstr>
      <vt:lpstr>Roboto</vt:lpstr>
      <vt:lpstr>Tema de Office</vt:lpstr>
      <vt:lpstr>1_Diseño personalizado</vt:lpstr>
      <vt:lpstr>La Inteligencia Artificial en Nuestras Vidas, su Importancia e Impacto.</vt:lpstr>
      <vt:lpstr>¿Qué es la Inteligencia Artificial?</vt:lpstr>
      <vt:lpstr>PowerPoint Presentation</vt:lpstr>
      <vt:lpstr>PowerPoint Presentation</vt:lpstr>
      <vt:lpstr>PowerPoint Presentation</vt:lpstr>
      <vt:lpstr>PowerPoint Presentation</vt:lpstr>
      <vt:lpstr>Breve Historia de la Inteligencia Artificial</vt:lpstr>
      <vt:lpstr>PowerPoint Presentation</vt:lpstr>
      <vt:lpstr>Áreas de la Inteligencia Artificial</vt:lpstr>
      <vt:lpstr>PowerPoint Presentation</vt:lpstr>
      <vt:lpstr>Áreas de la IA</vt:lpstr>
      <vt:lpstr>Área Clásica de la IA</vt:lpstr>
      <vt:lpstr>Área de Vanguardia de la IA</vt:lpstr>
      <vt:lpstr>¿Cómo Aplicar la Inteligencia Artificial?</vt:lpstr>
      <vt:lpstr>PowerPoint Presentation</vt:lpstr>
      <vt:lpstr>Arquitectura de un sistema de IA</vt:lpstr>
      <vt:lpstr>Impacto de la Inteligencia Artificial</vt:lpstr>
      <vt:lpstr>Impacto de la IA en las Empresas</vt:lpstr>
      <vt:lpstr>Impacto de la IA en las Empresas</vt:lpstr>
      <vt:lpstr>Impacto de la IA en las Empresas</vt:lpstr>
      <vt:lpstr>PowerPoint Presentation</vt:lpstr>
      <vt:lpstr>Beneficios de la IA</vt:lpstr>
      <vt:lpstr>Inteligencia Artificial en Nuestras Vidas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Otras aplicaciones de la IA</vt:lpstr>
      <vt:lpstr>Otras aplicaciones de la IA</vt:lpstr>
      <vt:lpstr>Otras aplicaciones de la IA</vt:lpstr>
      <vt:lpstr>Importancia de la IA</vt:lpstr>
      <vt:lpstr>PowerPoint Presentation</vt:lpstr>
      <vt:lpstr>Desafíos de la IA</vt:lpstr>
      <vt:lpstr>PowerPoint Presentation</vt:lpstr>
      <vt:lpstr>Conclusión</vt:lpstr>
      <vt:lpstr>Conclusión</vt:lpstr>
      <vt:lpstr>Las empresas y los directivos que sean capaces de entender y prepararse para estos cambios radicales tendrán mayores ventajas competitivas, mientras que las empresas que los ignoren sufrirán grandes dificultades en sus negocios </vt:lpstr>
      <vt:lpstr>PowerPoint Presentation</vt:lpstr>
      <vt:lpstr>La importancia de IA en las empresas</vt:lpstr>
      <vt:lpstr>PowerPoint Presentation</vt:lpstr>
      <vt:lpstr>PowerPoint Presentation</vt:lpstr>
      <vt:lpstr>PowerPoint Presentation</vt:lpstr>
      <vt:lpstr>La IA en el día  a día</vt:lpstr>
      <vt:lpstr>Impacto de la inteligencia artificial en las empresas en cuanto a ventas y servicio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Desirena Lopez, Gaddiel</cp:lastModifiedBy>
  <cp:revision>1</cp:revision>
  <dcterms:created xsi:type="dcterms:W3CDTF">2018-11-23T18:11:22Z</dcterms:created>
  <dcterms:modified xsi:type="dcterms:W3CDTF">2025-11-07T18:08:35Z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Tema de Office:3\1_Diseño personalizado:3</vt:lpwstr>
  </property>
  <property fmtid="{D5CDD505-2E9C-101B-9397-08002B2CF9AE}" pid="3" name="ClassificationContentMarkingFooterText">
    <vt:lpwstr>Internal</vt:lpwstr>
  </property>
</Properties>
</file>